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8" r:id="rId6"/>
    <p:sldId id="269" r:id="rId7"/>
    <p:sldId id="270" r:id="rId8"/>
    <p:sldId id="271" r:id="rId9"/>
    <p:sldId id="272" r:id="rId10"/>
    <p:sldId id="273" r:id="rId11"/>
    <p:sldId id="274" r:id="rId12"/>
    <p:sldId id="265" r:id="rId13"/>
    <p:sldId id="275" r:id="rId14"/>
    <p:sldId id="276" r:id="rId15"/>
    <p:sldId id="267"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no-file01\Userdata\Home\ojwise\NOLAStat\BlightStat\BlightStat%20Nov%204%20v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sz="1400"/>
              <a:t>Response Times to Customer Complaints</a:t>
            </a:r>
          </a:p>
          <a:p>
            <a:pPr>
              <a:defRPr sz="1400"/>
            </a:pPr>
            <a:r>
              <a:rPr lang="en-US" sz="1400"/>
              <a:t>October 18</a:t>
            </a:r>
            <a:r>
              <a:rPr lang="en-US" sz="1400" baseline="0"/>
              <a:t> - 29</a:t>
            </a:r>
            <a:endParaRPr lang="en-US" sz="1400"/>
          </a:p>
        </c:rich>
      </c:tx>
      <c:layout/>
    </c:title>
    <c:plotArea>
      <c:layout/>
      <c:pieChart>
        <c:varyColors val="1"/>
        <c:ser>
          <c:idx val="0"/>
          <c:order val="0"/>
          <c:dLbls>
            <c:txPr>
              <a:bodyPr/>
              <a:lstStyle/>
              <a:p>
                <a:pPr>
                  <a:defRPr sz="1200"/>
                </a:pPr>
                <a:endParaRPr lang="en-US"/>
              </a:p>
            </c:txPr>
            <c:showPercent val="1"/>
            <c:showLeaderLines val="1"/>
          </c:dLbls>
          <c:cat>
            <c:strRef>
              <c:f>'Customer Service'!$B$9:$B$11</c:f>
              <c:strCache>
                <c:ptCount val="3"/>
                <c:pt idx="0">
                  <c:v>Inspected within Zero to Five Days</c:v>
                </c:pt>
                <c:pt idx="1">
                  <c:v>Inspected within Six to Fifteen Days</c:v>
                </c:pt>
                <c:pt idx="2">
                  <c:v>Not Inspected Within Fifteen Days</c:v>
                </c:pt>
              </c:strCache>
            </c:strRef>
          </c:cat>
          <c:val>
            <c:numRef>
              <c:f>'Customer Service'!$E$9:$E$11</c:f>
              <c:numCache>
                <c:formatCode>0%</c:formatCode>
                <c:ptCount val="3"/>
                <c:pt idx="0">
                  <c:v>0.46861924686192469</c:v>
                </c:pt>
                <c:pt idx="1">
                  <c:v>3.7656903765690378E-2</c:v>
                </c:pt>
                <c:pt idx="2">
                  <c:v>0.49372384937238495</c:v>
                </c:pt>
              </c:numCache>
            </c:numRef>
          </c:val>
        </c:ser>
        <c:dLbls>
          <c:showPercent val="1"/>
        </c:dLbls>
        <c:firstSliceAng val="0"/>
      </c:pieChart>
    </c:plotArea>
    <c:legend>
      <c:legendPos val="r"/>
      <c:layout/>
      <c:txPr>
        <a:bodyPr/>
        <a:lstStyle/>
        <a:p>
          <a:pPr rtl="0">
            <a:defRPr sz="12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Inspections!$B$5</c:f>
              <c:strCache>
                <c:ptCount val="1"/>
                <c:pt idx="0">
                  <c:v>Structure Inspections</c:v>
                </c:pt>
              </c:strCache>
            </c:strRef>
          </c:tx>
          <c:cat>
            <c:strRef>
              <c:f>Inspections!$C$3:$E$3</c:f>
              <c:strCache>
                <c:ptCount val="3"/>
                <c:pt idx="0">
                  <c:v>Target per 2 Week Period</c:v>
                </c:pt>
                <c:pt idx="1">
                  <c:v>Actual Performance (Oct. 1 - 15)</c:v>
                </c:pt>
                <c:pt idx="2">
                  <c:v>Actual Performance (Oct. 18 - 29)</c:v>
                </c:pt>
              </c:strCache>
            </c:strRef>
          </c:cat>
          <c:val>
            <c:numRef>
              <c:f>Inspections!$C$5:$E$5</c:f>
              <c:numCache>
                <c:formatCode>General</c:formatCode>
                <c:ptCount val="3"/>
                <c:pt idx="0">
                  <c:v>800</c:v>
                </c:pt>
                <c:pt idx="1">
                  <c:v>213</c:v>
                </c:pt>
                <c:pt idx="2">
                  <c:v>415</c:v>
                </c:pt>
              </c:numCache>
            </c:numRef>
          </c:val>
        </c:ser>
        <c:dLbls>
          <c:showVal val="1"/>
        </c:dLbls>
        <c:overlap val="-25"/>
        <c:axId val="59843712"/>
        <c:axId val="60037376"/>
      </c:barChart>
      <c:catAx>
        <c:axId val="59843712"/>
        <c:scaling>
          <c:orientation val="minMax"/>
        </c:scaling>
        <c:axPos val="b"/>
        <c:majorTickMark val="none"/>
        <c:tickLblPos val="nextTo"/>
        <c:txPr>
          <a:bodyPr/>
          <a:lstStyle/>
          <a:p>
            <a:pPr>
              <a:defRPr sz="800"/>
            </a:pPr>
            <a:endParaRPr lang="en-US"/>
          </a:p>
        </c:txPr>
        <c:crossAx val="60037376"/>
        <c:crosses val="autoZero"/>
        <c:auto val="1"/>
        <c:lblAlgn val="ctr"/>
        <c:lblOffset val="100"/>
      </c:catAx>
      <c:valAx>
        <c:axId val="60037376"/>
        <c:scaling>
          <c:orientation val="minMax"/>
        </c:scaling>
        <c:delete val="1"/>
        <c:axPos val="l"/>
        <c:numFmt formatCode="General" sourceLinked="1"/>
        <c:majorTickMark val="none"/>
        <c:tickLblPos val="none"/>
        <c:crossAx val="59843712"/>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5"/>
  <c:chart>
    <c:title>
      <c:layout/>
    </c:title>
    <c:plotArea>
      <c:layout/>
      <c:barChart>
        <c:barDir val="col"/>
        <c:grouping val="clustered"/>
        <c:ser>
          <c:idx val="0"/>
          <c:order val="0"/>
          <c:tx>
            <c:strRef>
              <c:f>Inspections!$B$12</c:f>
              <c:strCache>
                <c:ptCount val="1"/>
                <c:pt idx="0">
                  <c:v>Lots Inspected</c:v>
                </c:pt>
              </c:strCache>
            </c:strRef>
          </c:tx>
          <c:cat>
            <c:strRef>
              <c:f>Inspections!$C$3:$E$3</c:f>
              <c:strCache>
                <c:ptCount val="3"/>
                <c:pt idx="0">
                  <c:v>Target per 2 Week Period</c:v>
                </c:pt>
                <c:pt idx="1">
                  <c:v>Actual Performance (Oct. 1 - 15)</c:v>
                </c:pt>
                <c:pt idx="2">
                  <c:v>Actual Performance (Oct. 18 - 29)</c:v>
                </c:pt>
              </c:strCache>
            </c:strRef>
          </c:cat>
          <c:val>
            <c:numRef>
              <c:f>Inspections!$C$12:$E$12</c:f>
              <c:numCache>
                <c:formatCode>0</c:formatCode>
                <c:ptCount val="3"/>
                <c:pt idx="0" formatCode="General">
                  <c:v>400</c:v>
                </c:pt>
                <c:pt idx="1">
                  <c:v>403</c:v>
                </c:pt>
                <c:pt idx="2">
                  <c:v>315</c:v>
                </c:pt>
              </c:numCache>
            </c:numRef>
          </c:val>
        </c:ser>
        <c:dLbls>
          <c:showVal val="1"/>
        </c:dLbls>
        <c:overlap val="-25"/>
        <c:axId val="60349440"/>
        <c:axId val="60382208"/>
      </c:barChart>
      <c:catAx>
        <c:axId val="60349440"/>
        <c:scaling>
          <c:orientation val="minMax"/>
        </c:scaling>
        <c:axPos val="b"/>
        <c:majorTickMark val="none"/>
        <c:tickLblPos val="nextTo"/>
        <c:crossAx val="60382208"/>
        <c:crosses val="autoZero"/>
        <c:auto val="1"/>
        <c:lblAlgn val="ctr"/>
        <c:lblOffset val="100"/>
      </c:catAx>
      <c:valAx>
        <c:axId val="60382208"/>
        <c:scaling>
          <c:orientation val="minMax"/>
        </c:scaling>
        <c:delete val="1"/>
        <c:axPos val="l"/>
        <c:numFmt formatCode="General" sourceLinked="1"/>
        <c:majorTickMark val="none"/>
        <c:tickLblPos val="none"/>
        <c:crossAx val="60349440"/>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6"/>
  <c:chart>
    <c:title>
      <c:layout/>
    </c:title>
    <c:plotArea>
      <c:layout/>
      <c:barChart>
        <c:barDir val="col"/>
        <c:grouping val="clustered"/>
        <c:ser>
          <c:idx val="0"/>
          <c:order val="0"/>
          <c:tx>
            <c:strRef>
              <c:f>Inspections!$B$16</c:f>
              <c:strCache>
                <c:ptCount val="1"/>
                <c:pt idx="0">
                  <c:v>Inspections per inspector per day</c:v>
                </c:pt>
              </c:strCache>
            </c:strRef>
          </c:tx>
          <c:cat>
            <c:strRef>
              <c:f>Inspections!$C$3:$E$3</c:f>
              <c:strCache>
                <c:ptCount val="3"/>
                <c:pt idx="0">
                  <c:v>Target per 2 Week Period</c:v>
                </c:pt>
                <c:pt idx="1">
                  <c:v>Actual Performance (Oct. 1 - 15)</c:v>
                </c:pt>
                <c:pt idx="2">
                  <c:v>Actual Performance (Oct. 18 - 29)</c:v>
                </c:pt>
              </c:strCache>
            </c:strRef>
          </c:cat>
          <c:val>
            <c:numRef>
              <c:f>Inspections!$C$16:$E$16</c:f>
              <c:numCache>
                <c:formatCode>0</c:formatCode>
                <c:ptCount val="3"/>
                <c:pt idx="0" formatCode="General">
                  <c:v>12</c:v>
                </c:pt>
                <c:pt idx="1">
                  <c:v>4</c:v>
                </c:pt>
                <c:pt idx="2">
                  <c:v>8</c:v>
                </c:pt>
              </c:numCache>
            </c:numRef>
          </c:val>
        </c:ser>
        <c:dLbls>
          <c:showVal val="1"/>
        </c:dLbls>
        <c:overlap val="-25"/>
        <c:axId val="46434944"/>
        <c:axId val="59842944"/>
      </c:barChart>
      <c:catAx>
        <c:axId val="46434944"/>
        <c:scaling>
          <c:orientation val="minMax"/>
        </c:scaling>
        <c:axPos val="b"/>
        <c:majorTickMark val="none"/>
        <c:tickLblPos val="nextTo"/>
        <c:crossAx val="59842944"/>
        <c:crosses val="autoZero"/>
        <c:auto val="1"/>
        <c:lblAlgn val="ctr"/>
        <c:lblOffset val="100"/>
      </c:catAx>
      <c:valAx>
        <c:axId val="59842944"/>
        <c:scaling>
          <c:orientation val="minMax"/>
        </c:scaling>
        <c:delete val="1"/>
        <c:axPos val="l"/>
        <c:numFmt formatCode="General" sourceLinked="1"/>
        <c:majorTickMark val="none"/>
        <c:tickLblPos val="none"/>
        <c:crossAx val="46434944"/>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Inspections!$B$17</c:f>
              <c:strCache>
                <c:ptCount val="1"/>
                <c:pt idx="0">
                  <c:v>Inspections completed in Accela </c:v>
                </c:pt>
              </c:strCache>
            </c:strRef>
          </c:tx>
          <c:cat>
            <c:strRef>
              <c:f>Inspections!$C$3:$E$3</c:f>
              <c:strCache>
                <c:ptCount val="3"/>
                <c:pt idx="0">
                  <c:v>Target per 2 Week Period</c:v>
                </c:pt>
                <c:pt idx="1">
                  <c:v>Actual Performance (Oct. 1 - 15)</c:v>
                </c:pt>
                <c:pt idx="2">
                  <c:v>Actual Performance (Oct. 18 - 29)</c:v>
                </c:pt>
              </c:strCache>
            </c:strRef>
          </c:cat>
          <c:val>
            <c:numRef>
              <c:f>Inspections!$C$17:$E$17</c:f>
              <c:numCache>
                <c:formatCode>0%</c:formatCode>
                <c:ptCount val="3"/>
                <c:pt idx="0">
                  <c:v>1</c:v>
                </c:pt>
                <c:pt idx="1">
                  <c:v>0.39</c:v>
                </c:pt>
                <c:pt idx="2">
                  <c:v>0.57999999999999996</c:v>
                </c:pt>
              </c:numCache>
            </c:numRef>
          </c:val>
        </c:ser>
        <c:dLbls>
          <c:showVal val="1"/>
        </c:dLbls>
        <c:overlap val="-25"/>
        <c:axId val="84114048"/>
        <c:axId val="84341888"/>
      </c:barChart>
      <c:catAx>
        <c:axId val="84114048"/>
        <c:scaling>
          <c:orientation val="minMax"/>
        </c:scaling>
        <c:axPos val="b"/>
        <c:majorTickMark val="none"/>
        <c:tickLblPos val="nextTo"/>
        <c:txPr>
          <a:bodyPr/>
          <a:lstStyle/>
          <a:p>
            <a:pPr>
              <a:defRPr sz="800"/>
            </a:pPr>
            <a:endParaRPr lang="en-US"/>
          </a:p>
        </c:txPr>
        <c:crossAx val="84341888"/>
        <c:crosses val="autoZero"/>
        <c:auto val="1"/>
        <c:lblAlgn val="ctr"/>
        <c:lblOffset val="100"/>
      </c:catAx>
      <c:valAx>
        <c:axId val="84341888"/>
        <c:scaling>
          <c:orientation val="minMax"/>
        </c:scaling>
        <c:delete val="1"/>
        <c:axPos val="l"/>
        <c:numFmt formatCode="0%" sourceLinked="1"/>
        <c:tickLblPos val="none"/>
        <c:crossAx val="84114048"/>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Code</a:t>
            </a:r>
            <a:r>
              <a:rPr lang="en-US" baseline="0" dirty="0"/>
              <a:t> Enforcement </a:t>
            </a:r>
            <a:r>
              <a:rPr lang="en-US" baseline="0" dirty="0" smtClean="0"/>
              <a:t>Hearings</a:t>
            </a:r>
          </a:p>
          <a:p>
            <a:pPr>
              <a:defRPr/>
            </a:pPr>
            <a:r>
              <a:rPr lang="en-US" baseline="0" dirty="0" smtClean="0"/>
              <a:t>Oct 18 - 29</a:t>
            </a:r>
            <a:endParaRPr lang="en-US" dirty="0"/>
          </a:p>
        </c:rich>
      </c:tx>
      <c:layout/>
    </c:title>
    <c:plotArea>
      <c:layout/>
      <c:pieChart>
        <c:varyColors val="1"/>
        <c:ser>
          <c:idx val="0"/>
          <c:order val="0"/>
          <c:dLbls>
            <c:showCatName val="1"/>
            <c:showPercent val="1"/>
            <c:showLeaderLines val="1"/>
          </c:dLbls>
          <c:cat>
            <c:strRef>
              <c:f>Hearings!$B$8:$B$13</c:f>
              <c:strCache>
                <c:ptCount val="5"/>
                <c:pt idx="0">
                  <c:v>Guilty (No Show)</c:v>
                </c:pt>
                <c:pt idx="1">
                  <c:v>Guilty (Show)</c:v>
                </c:pt>
                <c:pt idx="2">
                  <c:v>Dismissed</c:v>
                </c:pt>
                <c:pt idx="3">
                  <c:v>Reinspection</c:v>
                </c:pt>
                <c:pt idx="4">
                  <c:v>In Compliance</c:v>
                </c:pt>
              </c:strCache>
            </c:strRef>
          </c:cat>
          <c:val>
            <c:numRef>
              <c:f>Hearings!$E$8:$E$13</c:f>
              <c:numCache>
                <c:formatCode>General</c:formatCode>
                <c:ptCount val="5"/>
                <c:pt idx="0">
                  <c:v>24</c:v>
                </c:pt>
                <c:pt idx="1">
                  <c:v>6</c:v>
                </c:pt>
                <c:pt idx="2">
                  <c:v>5</c:v>
                </c:pt>
                <c:pt idx="3">
                  <c:v>113</c:v>
                </c:pt>
                <c:pt idx="4">
                  <c:v>20</c:v>
                </c:pt>
              </c:numCache>
            </c:numRef>
          </c:val>
        </c:ser>
        <c:dLbls>
          <c:showCatName val="1"/>
          <c:showPercent val="1"/>
        </c:dLbls>
        <c:firstSliceAng val="0"/>
      </c:pie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Health Court Hearings </a:t>
            </a:r>
          </a:p>
          <a:p>
            <a:pPr>
              <a:defRPr/>
            </a:pPr>
            <a:r>
              <a:rPr lang="en-US"/>
              <a:t>Oct 18</a:t>
            </a:r>
            <a:r>
              <a:rPr lang="en-US" baseline="0"/>
              <a:t> - 29</a:t>
            </a:r>
            <a:endParaRPr lang="en-US"/>
          </a:p>
        </c:rich>
      </c:tx>
      <c:layout/>
    </c:title>
    <c:plotArea>
      <c:layout/>
      <c:pieChart>
        <c:varyColors val="1"/>
        <c:ser>
          <c:idx val="0"/>
          <c:order val="0"/>
          <c:dLbls>
            <c:showCatName val="1"/>
            <c:showPercent val="1"/>
            <c:showLeaderLines val="1"/>
          </c:dLbls>
          <c:cat>
            <c:strRef>
              <c:f>Hearings!$B$17:$B$19</c:f>
              <c:strCache>
                <c:ptCount val="3"/>
                <c:pt idx="0">
                  <c:v>Guilty (Show and No Show)</c:v>
                </c:pt>
                <c:pt idx="1">
                  <c:v>Dismissed</c:v>
                </c:pt>
                <c:pt idx="2">
                  <c:v>Reset</c:v>
                </c:pt>
              </c:strCache>
            </c:strRef>
          </c:cat>
          <c:val>
            <c:numRef>
              <c:f>Hearings!$E$17:$E$19</c:f>
              <c:numCache>
                <c:formatCode>General</c:formatCode>
                <c:ptCount val="3"/>
                <c:pt idx="0">
                  <c:v>157</c:v>
                </c:pt>
                <c:pt idx="1">
                  <c:v>41</c:v>
                </c:pt>
                <c:pt idx="2">
                  <c:v>11</c:v>
                </c:pt>
              </c:numCache>
            </c:numRef>
          </c:val>
        </c:ser>
        <c:dLbls>
          <c:showCatName val="1"/>
          <c:showPercent val="1"/>
        </c:dLbls>
        <c:firstSliceAng val="0"/>
      </c:pie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style val="4"/>
  <c:chart>
    <c:title>
      <c:layout/>
    </c:title>
    <c:plotArea>
      <c:layout/>
      <c:barChart>
        <c:barDir val="col"/>
        <c:grouping val="clustered"/>
        <c:ser>
          <c:idx val="0"/>
          <c:order val="0"/>
          <c:tx>
            <c:strRef>
              <c:f>Hearings!$B$25</c:f>
              <c:strCache>
                <c:ptCount val="1"/>
                <c:pt idx="0">
                  <c:v>Total Combined Hearings</c:v>
                </c:pt>
              </c:strCache>
            </c:strRef>
          </c:tx>
          <c:cat>
            <c:strRef>
              <c:f>Hearings!$C$5:$E$5</c:f>
              <c:strCache>
                <c:ptCount val="3"/>
                <c:pt idx="0">
                  <c:v>Target per 2 Week Period</c:v>
                </c:pt>
                <c:pt idx="1">
                  <c:v>Actual Performance (Oct. 1 - 15)</c:v>
                </c:pt>
                <c:pt idx="2">
                  <c:v>Actual Performance (Oct. 18 - 29)</c:v>
                </c:pt>
              </c:strCache>
            </c:strRef>
          </c:cat>
          <c:val>
            <c:numRef>
              <c:f>Hearings!$C$25:$E$25</c:f>
              <c:numCache>
                <c:formatCode>General</c:formatCode>
                <c:ptCount val="3"/>
                <c:pt idx="0">
                  <c:v>450</c:v>
                </c:pt>
                <c:pt idx="1">
                  <c:v>413</c:v>
                </c:pt>
                <c:pt idx="2">
                  <c:v>377</c:v>
                </c:pt>
              </c:numCache>
            </c:numRef>
          </c:val>
        </c:ser>
        <c:axId val="79987840"/>
        <c:axId val="79989760"/>
      </c:barChart>
      <c:catAx>
        <c:axId val="79987840"/>
        <c:scaling>
          <c:orientation val="minMax"/>
        </c:scaling>
        <c:axPos val="b"/>
        <c:tickLblPos val="nextTo"/>
        <c:crossAx val="79989760"/>
        <c:crosses val="autoZero"/>
        <c:auto val="1"/>
        <c:lblAlgn val="ctr"/>
        <c:lblOffset val="100"/>
      </c:catAx>
      <c:valAx>
        <c:axId val="79989760"/>
        <c:scaling>
          <c:orientation val="minMax"/>
        </c:scaling>
        <c:axPos val="l"/>
        <c:majorGridlines/>
        <c:numFmt formatCode="General" sourceLinked="1"/>
        <c:tickLblPos val="nextTo"/>
        <c:crossAx val="79987840"/>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Reasons for Rejecting Files for Sheriff Sales</a:t>
            </a:r>
          </a:p>
          <a:p>
            <a:pPr>
              <a:defRPr/>
            </a:pPr>
            <a:r>
              <a:rPr lang="en-US"/>
              <a:t>October 18</a:t>
            </a:r>
            <a:r>
              <a:rPr lang="en-US" baseline="0"/>
              <a:t> - 29</a:t>
            </a:r>
            <a:endParaRPr lang="en-US"/>
          </a:p>
        </c:rich>
      </c:tx>
      <c:layout/>
    </c:title>
    <c:plotArea>
      <c:layout/>
      <c:pieChart>
        <c:varyColors val="1"/>
        <c:ser>
          <c:idx val="0"/>
          <c:order val="0"/>
          <c:dLbls>
            <c:showCatName val="1"/>
            <c:showPercent val="1"/>
            <c:showLeaderLines val="1"/>
          </c:dLbls>
          <c:cat>
            <c:strRef>
              <c:f>'Sheriff Sales'!$B$19:$B$22</c:f>
              <c:strCache>
                <c:ptCount val="4"/>
                <c:pt idx="0">
                  <c:v>Homestead Exemption</c:v>
                </c:pt>
                <c:pt idx="1">
                  <c:v>Noticing Problems</c:v>
                </c:pt>
                <c:pt idx="2">
                  <c:v>Sold to NORA or Road Home</c:v>
                </c:pt>
                <c:pt idx="3">
                  <c:v>Other</c:v>
                </c:pt>
              </c:strCache>
            </c:strRef>
          </c:cat>
          <c:val>
            <c:numRef>
              <c:f>'Sheriff Sales'!$E$19:$E$22</c:f>
              <c:numCache>
                <c:formatCode>General</c:formatCode>
                <c:ptCount val="4"/>
                <c:pt idx="0">
                  <c:v>13</c:v>
                </c:pt>
                <c:pt idx="1">
                  <c:v>10</c:v>
                </c:pt>
                <c:pt idx="2">
                  <c:v>12</c:v>
                </c:pt>
                <c:pt idx="3">
                  <c:v>26</c:v>
                </c:pt>
              </c:numCache>
            </c:numRef>
          </c:val>
        </c:ser>
        <c:dLbls>
          <c:showCatName val="1"/>
          <c:showPercent val="1"/>
        </c:dLbls>
        <c:firstSliceAng val="0"/>
      </c:pieChart>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624DDD-08E7-4B05-906F-6C8465BAEB66}"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24DDD-08E7-4B05-906F-6C8465BAEB66}"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24DDD-08E7-4B05-906F-6C8465BAEB66}"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24DDD-08E7-4B05-906F-6C8465BAEB66}"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24DDD-08E7-4B05-906F-6C8465BAEB66}"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624DDD-08E7-4B05-906F-6C8465BAEB66}" type="datetimeFigureOut">
              <a:rPr lang="en-US" smtClean="0"/>
              <a:pPr/>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624DDD-08E7-4B05-906F-6C8465BAEB66}" type="datetimeFigureOut">
              <a:rPr lang="en-US" smtClean="0"/>
              <a:pPr/>
              <a:t>11/3/2010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24DDD-08E7-4B05-906F-6C8465BAEB66}" type="datetimeFigureOut">
              <a:rPr lang="en-US" smtClean="0"/>
              <a:pPr/>
              <a:t>11/3/2010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24DDD-08E7-4B05-906F-6C8465BAEB66}" type="datetimeFigureOut">
              <a:rPr lang="en-US" smtClean="0"/>
              <a:pPr/>
              <a:t>11/3/2010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24DDD-08E7-4B05-906F-6C8465BAEB66}" type="datetimeFigureOut">
              <a:rPr lang="en-US" smtClean="0"/>
              <a:pPr/>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24DDD-08E7-4B05-906F-6C8465BAEB66}" type="datetimeFigureOut">
              <a:rPr lang="en-US" smtClean="0"/>
              <a:pPr/>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AF33F-4C0E-4B09-B9F6-4678C6FF51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24DDD-08E7-4B05-906F-6C8465BAEB66}" type="datetimeFigureOut">
              <a:rPr lang="en-US" smtClean="0"/>
              <a:pPr/>
              <a:t>11/3/2010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AF33F-4C0E-4B09-B9F6-4678C6FF51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BlightStat</a:t>
            </a:r>
            <a:endParaRPr lang="en-US" dirty="0"/>
          </a:p>
        </p:txBody>
      </p:sp>
      <p:sp>
        <p:nvSpPr>
          <p:cNvPr id="3" name="Subtitle 2"/>
          <p:cNvSpPr>
            <a:spLocks noGrp="1"/>
          </p:cNvSpPr>
          <p:nvPr>
            <p:ph type="subTitle" idx="1"/>
          </p:nvPr>
        </p:nvSpPr>
        <p:spPr/>
        <p:txBody>
          <a:bodyPr/>
          <a:lstStyle/>
          <a:p>
            <a:r>
              <a:rPr lang="en-US" dirty="0" smtClean="0"/>
              <a:t>City of New Orleans</a:t>
            </a:r>
          </a:p>
          <a:p>
            <a:r>
              <a:rPr lang="en-US" dirty="0" smtClean="0"/>
              <a:t>November 4,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33400" y="457200"/>
          <a:ext cx="8001000" cy="5867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09600" y="533400"/>
          <a:ext cx="8001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143000" y="5791200"/>
            <a:ext cx="6858000" cy="307777"/>
          </a:xfrm>
          <a:prstGeom prst="rect">
            <a:avLst/>
          </a:prstGeom>
          <a:noFill/>
        </p:spPr>
        <p:txBody>
          <a:bodyPr wrap="square" rtlCol="0">
            <a:spAutoFit/>
          </a:bodyPr>
          <a:lstStyle/>
          <a:p>
            <a:pPr algn="ctr"/>
            <a:r>
              <a:rPr lang="en-US" sz="1400" dirty="0" smtClean="0"/>
              <a:t>A total of a $788,925 in code violation fines have been levied since October 1, 2010</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Abatement – Code Enforcement and Environmental Health</a:t>
            </a:r>
            <a:endParaRPr lang="en-US" dirty="0"/>
          </a:p>
        </p:txBody>
      </p:sp>
      <p:graphicFrame>
        <p:nvGraphicFramePr>
          <p:cNvPr id="4" name="Content Placeholder 3"/>
          <p:cNvGraphicFramePr>
            <a:graphicFrameLocks noGrp="1"/>
          </p:cNvGraphicFramePr>
          <p:nvPr>
            <p:ph idx="1"/>
          </p:nvPr>
        </p:nvGraphicFramePr>
        <p:xfrm>
          <a:off x="457200" y="3200951"/>
          <a:ext cx="8229600" cy="1324460"/>
        </p:xfrm>
        <a:graphic>
          <a:graphicData uri="http://schemas.openxmlformats.org/drawingml/2006/table">
            <a:tbl>
              <a:tblPr/>
              <a:tblGrid>
                <a:gridCol w="2263521"/>
                <a:gridCol w="1350811"/>
                <a:gridCol w="1521183"/>
                <a:gridCol w="1216946"/>
                <a:gridCol w="940091"/>
                <a:gridCol w="937048"/>
              </a:tblGrid>
              <a:tr h="766960">
                <a:tc>
                  <a:txBody>
                    <a:bodyPr/>
                    <a:lstStyle/>
                    <a:p>
                      <a:pPr algn="ctr" fontAlgn="b"/>
                      <a:r>
                        <a:rPr lang="en-US" sz="1200" b="1" i="0" u="none" strike="noStrike" dirty="0">
                          <a:solidFill>
                            <a:srgbClr val="000000"/>
                          </a:solidFill>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latin typeface="Arial"/>
                        </a:rPr>
                        <a:t>Target per 2 Week Period</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latin typeface="Arial"/>
                        </a:rPr>
                        <a:t>Actual Performance (Oct. 1 - 15)</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latin typeface="Arial"/>
                        </a:rPr>
                        <a:t>Actual Performance (Oct. 18 - 29)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latin typeface="Arial"/>
                        </a:rPr>
                        <a:t>Variance from prior period</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latin typeface="Arial"/>
                        </a:rPr>
                        <a:t>Variance from target</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91740">
                <a:tc>
                  <a:txBody>
                    <a:bodyPr/>
                    <a:lstStyle/>
                    <a:p>
                      <a:pPr algn="l" fontAlgn="b"/>
                      <a:r>
                        <a:rPr lang="en-US" sz="1200" b="1" i="0" u="none" strike="noStrike">
                          <a:solidFill>
                            <a:srgbClr val="000000"/>
                          </a:solidFill>
                          <a:latin typeface="Arial"/>
                        </a:rPr>
                        <a:t>Abatement</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r" fontAlgn="b"/>
                      <a:r>
                        <a:rPr lang="en-US" sz="1200" b="0" i="0" u="none" strike="noStrike">
                          <a:solidFill>
                            <a:srgbClr val="000000"/>
                          </a:solidFill>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r" fontAlgn="b"/>
                      <a:r>
                        <a:rPr lang="en-US" sz="1200" b="0" i="0" u="none" strike="noStrike" dirty="0">
                          <a:solidFill>
                            <a:srgbClr val="000000"/>
                          </a:solidFill>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l" fontAlgn="b"/>
                      <a:r>
                        <a:rPr lang="en-US" sz="1200" b="0" i="0" u="none" strike="noStrike" dirty="0">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l" fontAlgn="b"/>
                      <a:r>
                        <a:rPr lang="en-US" sz="1200" b="0" i="0" u="none" strike="noStrike" dirty="0">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l" fontAlgn="b"/>
                      <a:r>
                        <a:rPr lang="en-US" sz="1200" b="0" i="0" u="none" strike="noStrike">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r>
              <a:tr h="182609">
                <a:tc>
                  <a:txBody>
                    <a:bodyPr/>
                    <a:lstStyle/>
                    <a:p>
                      <a:pPr algn="l" fontAlgn="b"/>
                      <a:r>
                        <a:rPr lang="en-US" sz="1200" b="0" i="0" u="none" strike="noStrike">
                          <a:solidFill>
                            <a:srgbClr val="000000"/>
                          </a:solidFill>
                          <a:latin typeface="Arial"/>
                        </a:rPr>
                        <a:t>Demolitions</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a:solidFill>
                            <a:srgbClr val="000000"/>
                          </a:solidFill>
                          <a:latin typeface="Arial"/>
                        </a:rPr>
                        <a:t>50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a:solidFill>
                            <a:srgbClr val="000000"/>
                          </a:solidFill>
                          <a:latin typeface="Arial"/>
                        </a:rPr>
                        <a:t>24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dirty="0">
                          <a:latin typeface="Arial"/>
                        </a:rPr>
                        <a:t>12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dirty="0">
                          <a:latin typeface="Arial"/>
                        </a:rPr>
                        <a:t>-50%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a:latin typeface="Arial"/>
                        </a:rPr>
                        <a:t>-76%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82609">
                <a:tc>
                  <a:txBody>
                    <a:bodyPr/>
                    <a:lstStyle/>
                    <a:p>
                      <a:pPr algn="l" fontAlgn="b"/>
                      <a:r>
                        <a:rPr lang="en-US" sz="1200" b="0" i="0" u="none" strike="noStrike">
                          <a:solidFill>
                            <a:srgbClr val="000000"/>
                          </a:solidFill>
                          <a:latin typeface="Arial"/>
                        </a:rPr>
                        <a:t>Grass Cuttings</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a:solidFill>
                            <a:srgbClr val="000000"/>
                          </a:solidFill>
                          <a:latin typeface="Arial"/>
                        </a:rPr>
                        <a:t>150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a:solidFill>
                            <a:srgbClr val="000000"/>
                          </a:solidFill>
                          <a:latin typeface="Arial"/>
                        </a:rPr>
                        <a:t>67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a:latin typeface="Arial"/>
                        </a:rPr>
                        <a:t>153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a:latin typeface="Arial"/>
                        </a:rPr>
                        <a:t>128%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dirty="0">
                          <a:latin typeface="Arial"/>
                        </a:rPr>
                        <a:t>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Sheriff Sale Review</a:t>
            </a:r>
            <a:endParaRPr lang="en-US" dirty="0"/>
          </a:p>
        </p:txBody>
      </p:sp>
      <p:graphicFrame>
        <p:nvGraphicFramePr>
          <p:cNvPr id="4" name="Content Placeholder 3"/>
          <p:cNvGraphicFramePr>
            <a:graphicFrameLocks noGrp="1"/>
          </p:cNvGraphicFramePr>
          <p:nvPr>
            <p:ph idx="1"/>
          </p:nvPr>
        </p:nvGraphicFramePr>
        <p:xfrm>
          <a:off x="533400" y="2133600"/>
          <a:ext cx="8229600" cy="3733798"/>
        </p:xfrm>
        <a:graphic>
          <a:graphicData uri="http://schemas.openxmlformats.org/drawingml/2006/table">
            <a:tbl>
              <a:tblPr/>
              <a:tblGrid>
                <a:gridCol w="2485038"/>
                <a:gridCol w="1125511"/>
                <a:gridCol w="1418651"/>
                <a:gridCol w="1371600"/>
                <a:gridCol w="1068245"/>
                <a:gridCol w="760555"/>
              </a:tblGrid>
              <a:tr h="801498">
                <a:tc>
                  <a:txBody>
                    <a:bodyPr/>
                    <a:lstStyle/>
                    <a:p>
                      <a:pPr algn="ctr" fontAlgn="b"/>
                      <a:endParaRPr lang="en-US" sz="1100" b="1" i="0" u="none" strike="noStrike" dirty="0">
                        <a:latin typeface="Arial"/>
                      </a:endParaRPr>
                    </a:p>
                  </a:txBody>
                  <a:tcPr marL="0" marR="0" marT="0" marB="0" anchor="b">
                    <a:lnL>
                      <a:noFill/>
                    </a:lnL>
                    <a:lnR>
                      <a:noFill/>
                    </a:lnR>
                    <a:lnT>
                      <a:noFill/>
                    </a:lnT>
                    <a:lnB>
                      <a:noFill/>
                    </a:lnB>
                  </a:tcPr>
                </a:tc>
                <a:tc>
                  <a:txBody>
                    <a:bodyPr/>
                    <a:lstStyle/>
                    <a:p>
                      <a:pPr algn="ctr" fontAlgn="b"/>
                      <a:r>
                        <a:rPr lang="en-US" sz="1100" b="1" i="0" u="none" strike="noStrike">
                          <a:latin typeface="Arial"/>
                        </a:rPr>
                        <a:t>Target per 2 Week Period</a:t>
                      </a:r>
                    </a:p>
                  </a:txBody>
                  <a:tcPr marL="0" marR="0" marT="0" marB="0" anchor="b">
                    <a:lnL>
                      <a:noFill/>
                    </a:lnL>
                    <a:lnR>
                      <a:noFill/>
                    </a:lnR>
                    <a:lnT>
                      <a:noFill/>
                    </a:lnT>
                    <a:lnB>
                      <a:noFill/>
                    </a:lnB>
                  </a:tcPr>
                </a:tc>
                <a:tc>
                  <a:txBody>
                    <a:bodyPr/>
                    <a:lstStyle/>
                    <a:p>
                      <a:pPr algn="ctr" fontAlgn="b"/>
                      <a:r>
                        <a:rPr lang="en-US" sz="1100" b="1" i="0" u="none" strike="noStrike" dirty="0">
                          <a:latin typeface="Arial"/>
                        </a:rPr>
                        <a:t>Actual Performance (Oct. 1 - 15)</a:t>
                      </a:r>
                    </a:p>
                  </a:txBody>
                  <a:tcPr marL="0" marR="0" marT="0" marB="0" anchor="b">
                    <a:lnL>
                      <a:noFill/>
                    </a:lnL>
                    <a:lnR>
                      <a:noFill/>
                    </a:lnR>
                    <a:lnT>
                      <a:noFill/>
                    </a:lnT>
                    <a:lnB>
                      <a:noFill/>
                    </a:lnB>
                  </a:tcPr>
                </a:tc>
                <a:tc>
                  <a:txBody>
                    <a:bodyPr/>
                    <a:lstStyle/>
                    <a:p>
                      <a:pPr algn="ctr" fontAlgn="b"/>
                      <a:r>
                        <a:rPr lang="en-US" sz="1100" b="1" i="0" u="none" strike="noStrike">
                          <a:solidFill>
                            <a:srgbClr val="000000"/>
                          </a:solidFill>
                          <a:latin typeface="Arial"/>
                        </a:rPr>
                        <a:t>Actual Performance (Oct. 18 - 29)</a:t>
                      </a:r>
                    </a:p>
                  </a:txBody>
                  <a:tcPr marL="0" marR="0" marT="0" marB="0" anchor="b">
                    <a:lnL>
                      <a:noFill/>
                    </a:lnL>
                    <a:lnR>
                      <a:noFill/>
                    </a:lnR>
                    <a:lnT>
                      <a:noFill/>
                    </a:lnT>
                    <a:lnB>
                      <a:noFill/>
                    </a:lnB>
                  </a:tcPr>
                </a:tc>
                <a:tc>
                  <a:txBody>
                    <a:bodyPr/>
                    <a:lstStyle/>
                    <a:p>
                      <a:pPr algn="ctr" fontAlgn="b"/>
                      <a:r>
                        <a:rPr lang="en-US" sz="1100" b="1" i="0" u="none" strike="noStrike">
                          <a:solidFill>
                            <a:srgbClr val="000000"/>
                          </a:solidFill>
                          <a:latin typeface="Arial"/>
                        </a:rPr>
                        <a:t>Variance from prior period</a:t>
                      </a:r>
                    </a:p>
                  </a:txBody>
                  <a:tcPr marL="0" marR="0" marT="0" marB="0" anchor="b">
                    <a:lnL>
                      <a:noFill/>
                    </a:lnL>
                    <a:lnR>
                      <a:noFill/>
                    </a:lnR>
                    <a:lnT>
                      <a:noFill/>
                    </a:lnT>
                    <a:lnB>
                      <a:noFill/>
                    </a:lnB>
                  </a:tcPr>
                </a:tc>
                <a:tc>
                  <a:txBody>
                    <a:bodyPr/>
                    <a:lstStyle/>
                    <a:p>
                      <a:pPr algn="ctr" fontAlgn="b"/>
                      <a:r>
                        <a:rPr lang="en-US" sz="1100" b="1" i="0" u="none" strike="noStrike">
                          <a:solidFill>
                            <a:srgbClr val="000000"/>
                          </a:solidFill>
                          <a:latin typeface="Arial"/>
                        </a:rPr>
                        <a:t>Variance from target</a:t>
                      </a:r>
                    </a:p>
                  </a:txBody>
                  <a:tcPr marL="0" marR="0" marT="0" marB="0" anchor="b">
                    <a:lnL>
                      <a:noFill/>
                    </a:lnL>
                    <a:lnR>
                      <a:noFill/>
                    </a:lnR>
                    <a:lnT>
                      <a:noFill/>
                    </a:lnT>
                    <a:lnB>
                      <a:noFill/>
                    </a:lnB>
                  </a:tcPr>
                </a:tc>
              </a:tr>
              <a:tr h="293230">
                <a:tc>
                  <a:txBody>
                    <a:bodyPr/>
                    <a:lstStyle/>
                    <a:p>
                      <a:pPr algn="l" fontAlgn="b"/>
                      <a:r>
                        <a:rPr lang="en-US" sz="1100" b="0" i="0" u="none" strike="noStrike">
                          <a:latin typeface="Arial"/>
                        </a:rPr>
                        <a:t>Sheriff Sales</a:t>
                      </a:r>
                    </a:p>
                  </a:txBody>
                  <a:tcPr marL="0" marR="0" marT="0" marB="0" anchor="b">
                    <a:lnL>
                      <a:noFill/>
                    </a:lnL>
                    <a:lnR>
                      <a:noFill/>
                    </a:lnR>
                    <a:lnT>
                      <a:noFill/>
                    </a:lnT>
                    <a:lnB>
                      <a:noFill/>
                    </a:lnB>
                    <a:solidFill>
                      <a:srgbClr val="C0C0C0"/>
                    </a:solidFill>
                  </a:tcPr>
                </a:tc>
                <a:tc>
                  <a:txBody>
                    <a:bodyPr/>
                    <a:lstStyle/>
                    <a:p>
                      <a:pPr algn="r" fontAlgn="b"/>
                      <a:r>
                        <a:rPr lang="en-US" sz="1100" b="0" i="0" u="none" strike="noStrike">
                          <a:latin typeface="Arial"/>
                        </a:rPr>
                        <a:t> </a:t>
                      </a:r>
                    </a:p>
                  </a:txBody>
                  <a:tcPr marL="0" marR="0" marT="0" marB="0" anchor="b">
                    <a:lnL>
                      <a:noFill/>
                    </a:lnL>
                    <a:lnR>
                      <a:noFill/>
                    </a:lnR>
                    <a:lnT>
                      <a:noFill/>
                    </a:lnT>
                    <a:lnB>
                      <a:noFill/>
                    </a:lnB>
                    <a:solidFill>
                      <a:srgbClr val="C0C0C0"/>
                    </a:solidFill>
                  </a:tcPr>
                </a:tc>
                <a:tc>
                  <a:txBody>
                    <a:bodyPr/>
                    <a:lstStyle/>
                    <a:p>
                      <a:pPr algn="r" fontAlgn="b"/>
                      <a:r>
                        <a:rPr lang="en-US" sz="1100" b="0" i="0" u="none" strike="noStrike">
                          <a:latin typeface="Arial"/>
                        </a:rPr>
                        <a:t> </a:t>
                      </a:r>
                    </a:p>
                  </a:txBody>
                  <a:tcPr marL="0" marR="0" marT="0" marB="0" anchor="b">
                    <a:lnL>
                      <a:noFill/>
                    </a:lnL>
                    <a:lnR>
                      <a:noFill/>
                    </a:lnR>
                    <a:lnT>
                      <a:noFill/>
                    </a:lnT>
                    <a:lnB>
                      <a:noFill/>
                    </a:lnB>
                    <a:solidFill>
                      <a:srgbClr val="C0C0C0"/>
                    </a:solidFill>
                  </a:tcPr>
                </a:tc>
                <a:tc>
                  <a:txBody>
                    <a:bodyPr/>
                    <a:lstStyle/>
                    <a:p>
                      <a:pPr algn="l" fontAlgn="b"/>
                      <a:r>
                        <a:rPr lang="en-US" sz="1100" b="0" i="0" u="none" strike="noStrike">
                          <a:latin typeface="Arial"/>
                        </a:rPr>
                        <a:t> </a:t>
                      </a:r>
                    </a:p>
                  </a:txBody>
                  <a:tcPr marL="0" marR="0" marT="0" marB="0" anchor="b">
                    <a:lnL>
                      <a:noFill/>
                    </a:lnL>
                    <a:lnR>
                      <a:noFill/>
                    </a:lnR>
                    <a:lnT>
                      <a:noFill/>
                    </a:lnT>
                    <a:lnB>
                      <a:noFill/>
                    </a:lnB>
                    <a:solidFill>
                      <a:srgbClr val="BFBFBF"/>
                    </a:solidFill>
                  </a:tcPr>
                </a:tc>
                <a:tc>
                  <a:txBody>
                    <a:bodyPr/>
                    <a:lstStyle/>
                    <a:p>
                      <a:pPr algn="l" fontAlgn="b"/>
                      <a:r>
                        <a:rPr lang="en-US" sz="1100" b="0" i="0" u="none" strike="noStrike">
                          <a:latin typeface="Arial"/>
                        </a:rPr>
                        <a:t> </a:t>
                      </a:r>
                    </a:p>
                  </a:txBody>
                  <a:tcPr marL="0" marR="0" marT="0" marB="0" anchor="b">
                    <a:lnL>
                      <a:noFill/>
                    </a:lnL>
                    <a:lnR>
                      <a:noFill/>
                    </a:lnR>
                    <a:lnT>
                      <a:noFill/>
                    </a:lnT>
                    <a:lnB>
                      <a:noFill/>
                    </a:lnB>
                    <a:solidFill>
                      <a:srgbClr val="BFBFBF"/>
                    </a:solidFill>
                  </a:tcPr>
                </a:tc>
                <a:tc>
                  <a:txBody>
                    <a:bodyPr/>
                    <a:lstStyle/>
                    <a:p>
                      <a:pPr algn="l" fontAlgn="b"/>
                      <a:r>
                        <a:rPr lang="en-US" sz="1100" b="0" i="0" u="none" strike="noStrike">
                          <a:latin typeface="Arial"/>
                        </a:rPr>
                        <a:t> </a:t>
                      </a:r>
                    </a:p>
                  </a:txBody>
                  <a:tcPr marL="0" marR="0" marT="0" marB="0" anchor="b">
                    <a:lnL>
                      <a:noFill/>
                    </a:lnL>
                    <a:lnR>
                      <a:noFill/>
                    </a:lnR>
                    <a:lnT>
                      <a:noFill/>
                    </a:lnT>
                    <a:lnB>
                      <a:noFill/>
                    </a:lnB>
                    <a:solidFill>
                      <a:srgbClr val="BFBFBF"/>
                    </a:solidFill>
                  </a:tcPr>
                </a:tc>
              </a:tr>
              <a:tr h="293230">
                <a:tc>
                  <a:txBody>
                    <a:bodyPr/>
                    <a:lstStyle/>
                    <a:p>
                      <a:pPr algn="l" fontAlgn="b"/>
                      <a:r>
                        <a:rPr lang="en-US" sz="1100" b="0" i="0" u="none" strike="noStrike">
                          <a:latin typeface="Arial"/>
                        </a:rPr>
                        <a:t>Files Reviewed</a:t>
                      </a:r>
                    </a:p>
                  </a:txBody>
                  <a:tcPr marL="100361" marR="0" marT="0" marB="0" anchor="b">
                    <a:lnL>
                      <a:noFill/>
                    </a:lnL>
                    <a:lnR>
                      <a:noFill/>
                    </a:lnR>
                    <a:lnT>
                      <a:noFill/>
                    </a:lnT>
                    <a:lnB>
                      <a:noFill/>
                    </a:lnB>
                  </a:tcPr>
                </a:tc>
                <a:tc>
                  <a:txBody>
                    <a:bodyPr/>
                    <a:lstStyle/>
                    <a:p>
                      <a:pPr algn="r" fontAlgn="b"/>
                      <a:r>
                        <a:rPr lang="en-US" sz="1100" b="0" i="0" u="none" strike="noStrike">
                          <a:latin typeface="Arial"/>
                        </a:rPr>
                        <a:t>100</a:t>
                      </a:r>
                    </a:p>
                  </a:txBody>
                  <a:tcPr marL="0" marR="0" marT="0" marB="0" anchor="b">
                    <a:lnL>
                      <a:noFill/>
                    </a:lnL>
                    <a:lnR>
                      <a:noFill/>
                    </a:lnR>
                    <a:lnT>
                      <a:noFill/>
                    </a:lnT>
                    <a:lnB>
                      <a:noFill/>
                    </a:lnB>
                  </a:tcPr>
                </a:tc>
                <a:tc>
                  <a:txBody>
                    <a:bodyPr/>
                    <a:lstStyle/>
                    <a:p>
                      <a:pPr algn="r" fontAlgn="b"/>
                      <a:r>
                        <a:rPr lang="en-US" sz="1100" b="0" i="0" u="none" strike="noStrike">
                          <a:latin typeface="Arial"/>
                        </a:rPr>
                        <a:t>156</a:t>
                      </a:r>
                    </a:p>
                  </a:txBody>
                  <a:tcPr marL="0" marR="0" marT="0" marB="0" anchor="b">
                    <a:lnL>
                      <a:noFill/>
                    </a:lnL>
                    <a:lnR>
                      <a:noFill/>
                    </a:lnR>
                    <a:lnT>
                      <a:noFill/>
                    </a:lnT>
                    <a:lnB>
                      <a:noFill/>
                    </a:lnB>
                  </a:tcPr>
                </a:tc>
                <a:tc>
                  <a:txBody>
                    <a:bodyPr/>
                    <a:lstStyle/>
                    <a:p>
                      <a:pPr algn="r" fontAlgn="b"/>
                      <a:r>
                        <a:rPr lang="en-US" sz="1100" b="0" i="0" u="none" strike="noStrike">
                          <a:latin typeface="Arial"/>
                        </a:rPr>
                        <a:t>161</a:t>
                      </a:r>
                    </a:p>
                  </a:txBody>
                  <a:tcPr marL="0" marR="0" marT="0" marB="0" anchor="b">
                    <a:lnL>
                      <a:noFill/>
                    </a:lnL>
                    <a:lnR>
                      <a:noFill/>
                    </a:lnR>
                    <a:lnT>
                      <a:noFill/>
                    </a:lnT>
                    <a:lnB>
                      <a:noFill/>
                    </a:lnB>
                  </a:tcPr>
                </a:tc>
                <a:tc>
                  <a:txBody>
                    <a:bodyPr/>
                    <a:lstStyle/>
                    <a:p>
                      <a:pPr algn="r" fontAlgn="b"/>
                      <a:r>
                        <a:rPr lang="en-US" sz="1100" b="0" i="0" u="none" strike="noStrike">
                          <a:latin typeface="Arial"/>
                        </a:rPr>
                        <a:t>3%</a:t>
                      </a:r>
                    </a:p>
                  </a:txBody>
                  <a:tcPr marL="0" marR="0" marT="0" marB="0" anchor="b">
                    <a:lnL>
                      <a:noFill/>
                    </a:lnL>
                    <a:lnR>
                      <a:noFill/>
                    </a:lnR>
                    <a:lnT>
                      <a:noFill/>
                    </a:lnT>
                    <a:lnB>
                      <a:noFill/>
                    </a:lnB>
                  </a:tcPr>
                </a:tc>
                <a:tc>
                  <a:txBody>
                    <a:bodyPr/>
                    <a:lstStyle/>
                    <a:p>
                      <a:pPr algn="r" fontAlgn="b"/>
                      <a:r>
                        <a:rPr lang="en-US" sz="1100" b="0" i="0" u="none" strike="noStrike">
                          <a:latin typeface="Arial"/>
                        </a:rPr>
                        <a:t>61%</a:t>
                      </a:r>
                    </a:p>
                  </a:txBody>
                  <a:tcPr marL="0" marR="0" marT="0" marB="0" anchor="b">
                    <a:lnL>
                      <a:noFill/>
                    </a:lnL>
                    <a:lnR>
                      <a:noFill/>
                    </a:lnR>
                    <a:lnT>
                      <a:noFill/>
                    </a:lnT>
                    <a:lnB>
                      <a:noFill/>
                    </a:lnB>
                  </a:tcPr>
                </a:tc>
              </a:tr>
              <a:tr h="293230">
                <a:tc>
                  <a:txBody>
                    <a:bodyPr/>
                    <a:lstStyle/>
                    <a:p>
                      <a:pPr algn="l" fontAlgn="b"/>
                      <a:endParaRPr lang="en-US" sz="1100" b="0" i="0" u="none" strike="noStrike">
                        <a:latin typeface="Arial"/>
                      </a:endParaRPr>
                    </a:p>
                  </a:txBody>
                  <a:tcPr marL="100361" marR="0" marT="0" marB="0" anchor="b">
                    <a:lnL>
                      <a:noFill/>
                    </a:lnL>
                    <a:lnR>
                      <a:noFill/>
                    </a:lnR>
                    <a:lnT>
                      <a:noFill/>
                    </a:lnT>
                    <a:lnB>
                      <a:noFill/>
                    </a:lnB>
                  </a:tcPr>
                </a:tc>
                <a:tc>
                  <a:txBody>
                    <a:bodyPr/>
                    <a:lstStyle/>
                    <a:p>
                      <a:pPr algn="r" fontAlgn="b"/>
                      <a:endParaRPr lang="en-US" sz="1100" b="0" i="0" u="none" strike="noStrike">
                        <a:latin typeface="Arial"/>
                      </a:endParaRPr>
                    </a:p>
                  </a:txBody>
                  <a:tcPr marL="0" marR="0" marT="0" marB="0" anchor="b">
                    <a:lnL>
                      <a:noFill/>
                    </a:lnL>
                    <a:lnR>
                      <a:noFill/>
                    </a:lnR>
                    <a:lnT>
                      <a:noFill/>
                    </a:lnT>
                    <a:lnB>
                      <a:noFill/>
                    </a:lnB>
                  </a:tcPr>
                </a:tc>
                <a:tc>
                  <a:txBody>
                    <a:bodyPr/>
                    <a:lstStyle/>
                    <a:p>
                      <a:pPr algn="r"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r>
              <a:tr h="293230">
                <a:tc>
                  <a:txBody>
                    <a:bodyPr/>
                    <a:lstStyle/>
                    <a:p>
                      <a:pPr algn="l" fontAlgn="b"/>
                      <a:r>
                        <a:rPr lang="en-US" sz="1100" b="0" i="0" u="none" strike="noStrike">
                          <a:latin typeface="Arial"/>
                        </a:rPr>
                        <a:t>Files Rejected</a:t>
                      </a:r>
                    </a:p>
                  </a:txBody>
                  <a:tcPr marL="100361" marR="0" marT="0" marB="0" anchor="b">
                    <a:lnL>
                      <a:noFill/>
                    </a:lnL>
                    <a:lnR>
                      <a:noFill/>
                    </a:lnR>
                    <a:lnT>
                      <a:noFill/>
                    </a:lnT>
                    <a:lnB>
                      <a:noFill/>
                    </a:lnB>
                  </a:tcPr>
                </a:tc>
                <a:tc>
                  <a:txBody>
                    <a:bodyPr/>
                    <a:lstStyle/>
                    <a:p>
                      <a:pPr algn="r" fontAlgn="b"/>
                      <a:endParaRPr lang="en-US" sz="1100" b="0" i="0" u="none" strike="noStrike">
                        <a:latin typeface="Arial"/>
                      </a:endParaRPr>
                    </a:p>
                  </a:txBody>
                  <a:tcPr marL="0" marR="0" marT="0" marB="0" anchor="b">
                    <a:lnL>
                      <a:noFill/>
                    </a:lnL>
                    <a:lnR>
                      <a:noFill/>
                    </a:lnR>
                    <a:lnT>
                      <a:noFill/>
                    </a:lnT>
                    <a:lnB>
                      <a:noFill/>
                    </a:lnB>
                  </a:tcPr>
                </a:tc>
                <a:tc>
                  <a:txBody>
                    <a:bodyPr/>
                    <a:lstStyle/>
                    <a:p>
                      <a:pPr algn="r" fontAlgn="b"/>
                      <a:r>
                        <a:rPr lang="en-US" sz="1100" b="0" i="0" u="none" strike="noStrike">
                          <a:latin typeface="Arial"/>
                        </a:rPr>
                        <a:t>131</a:t>
                      </a:r>
                    </a:p>
                  </a:txBody>
                  <a:tcPr marL="0" marR="0" marT="0" marB="0" anchor="b">
                    <a:lnL>
                      <a:noFill/>
                    </a:lnL>
                    <a:lnR>
                      <a:noFill/>
                    </a:lnR>
                    <a:lnT>
                      <a:noFill/>
                    </a:lnT>
                    <a:lnB>
                      <a:noFill/>
                    </a:lnB>
                  </a:tcPr>
                </a:tc>
                <a:tc>
                  <a:txBody>
                    <a:bodyPr/>
                    <a:lstStyle/>
                    <a:p>
                      <a:pPr algn="r" fontAlgn="b"/>
                      <a:r>
                        <a:rPr lang="en-US" sz="1100" b="0" i="0" u="none" strike="noStrike">
                          <a:latin typeface="Arial"/>
                        </a:rPr>
                        <a:t>61</a:t>
                      </a:r>
                    </a:p>
                  </a:txBody>
                  <a:tcPr marL="0" marR="0" marT="0" marB="0" anchor="b">
                    <a:lnL>
                      <a:noFill/>
                    </a:lnL>
                    <a:lnR>
                      <a:noFill/>
                    </a:lnR>
                    <a:lnT>
                      <a:noFill/>
                    </a:lnT>
                    <a:lnB>
                      <a:noFill/>
                    </a:lnB>
                  </a:tcPr>
                </a:tc>
                <a:tc>
                  <a:txBody>
                    <a:bodyPr/>
                    <a:lstStyle/>
                    <a:p>
                      <a:pPr algn="r" fontAlgn="b"/>
                      <a:r>
                        <a:rPr lang="en-US" sz="1100" b="0" i="0" u="none" strike="noStrike">
                          <a:latin typeface="Arial"/>
                        </a:rPr>
                        <a:t>-53%</a:t>
                      </a: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r>
              <a:tr h="293230">
                <a:tc>
                  <a:txBody>
                    <a:bodyPr/>
                    <a:lstStyle/>
                    <a:p>
                      <a:pPr algn="l" fontAlgn="b"/>
                      <a:endParaRPr lang="en-US" sz="1100" b="0" i="0" u="none" strike="noStrike">
                        <a:latin typeface="Arial"/>
                      </a:endParaRPr>
                    </a:p>
                  </a:txBody>
                  <a:tcPr marL="200722" marR="0" marT="0" marB="0" anchor="b">
                    <a:lnL>
                      <a:noFill/>
                    </a:lnL>
                    <a:lnR>
                      <a:noFill/>
                    </a:lnR>
                    <a:lnT>
                      <a:noFill/>
                    </a:lnT>
                    <a:lnB>
                      <a:noFill/>
                    </a:lnB>
                  </a:tcPr>
                </a:tc>
                <a:tc>
                  <a:txBody>
                    <a:bodyPr/>
                    <a:lstStyle/>
                    <a:p>
                      <a:pPr algn="r" fontAlgn="b"/>
                      <a:endParaRPr lang="en-US" sz="1100" b="0" i="0" u="none" strike="noStrike">
                        <a:latin typeface="Arial"/>
                      </a:endParaRPr>
                    </a:p>
                  </a:txBody>
                  <a:tcPr marL="0" marR="0" marT="0" marB="0" anchor="b">
                    <a:lnL>
                      <a:noFill/>
                    </a:lnL>
                    <a:lnR>
                      <a:noFill/>
                    </a:lnR>
                    <a:lnT>
                      <a:noFill/>
                    </a:lnT>
                    <a:lnB>
                      <a:noFill/>
                    </a:lnB>
                  </a:tcPr>
                </a:tc>
                <a:tc>
                  <a:txBody>
                    <a:bodyPr/>
                    <a:lstStyle/>
                    <a:p>
                      <a:pPr algn="r"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r>
              <a:tr h="293230">
                <a:tc>
                  <a:txBody>
                    <a:bodyPr/>
                    <a:lstStyle/>
                    <a:p>
                      <a:pPr algn="l" fontAlgn="b"/>
                      <a:r>
                        <a:rPr lang="en-US" sz="1100" b="0" i="0" u="none" strike="noStrike">
                          <a:latin typeface="Arial"/>
                        </a:rPr>
                        <a:t>Files Approved</a:t>
                      </a:r>
                    </a:p>
                  </a:txBody>
                  <a:tcPr marL="100361" marR="0" marT="0" marB="0" anchor="b">
                    <a:lnL>
                      <a:noFill/>
                    </a:lnL>
                    <a:lnR>
                      <a:noFill/>
                    </a:lnR>
                    <a:lnT>
                      <a:noFill/>
                    </a:lnT>
                    <a:lnB>
                      <a:noFill/>
                    </a:lnB>
                  </a:tcPr>
                </a:tc>
                <a:tc>
                  <a:txBody>
                    <a:bodyPr/>
                    <a:lstStyle/>
                    <a:p>
                      <a:pPr algn="r" fontAlgn="b"/>
                      <a:endParaRPr lang="en-US" sz="1100" b="0" i="0" u="none" strike="noStrike">
                        <a:latin typeface="Arial"/>
                      </a:endParaRPr>
                    </a:p>
                  </a:txBody>
                  <a:tcPr marL="0" marR="0" marT="0" marB="0" anchor="b">
                    <a:lnL>
                      <a:noFill/>
                    </a:lnL>
                    <a:lnR>
                      <a:noFill/>
                    </a:lnR>
                    <a:lnT>
                      <a:noFill/>
                    </a:lnT>
                    <a:lnB>
                      <a:noFill/>
                    </a:lnB>
                  </a:tcPr>
                </a:tc>
                <a:tc>
                  <a:txBody>
                    <a:bodyPr/>
                    <a:lstStyle/>
                    <a:p>
                      <a:pPr algn="r" fontAlgn="b"/>
                      <a:r>
                        <a:rPr lang="en-US" sz="1100" b="0" i="0" u="none" strike="noStrike">
                          <a:latin typeface="Arial"/>
                        </a:rPr>
                        <a:t>5</a:t>
                      </a:r>
                    </a:p>
                  </a:txBody>
                  <a:tcPr marL="0" marR="0" marT="0" marB="0" anchor="b">
                    <a:lnL>
                      <a:noFill/>
                    </a:lnL>
                    <a:lnR>
                      <a:noFill/>
                    </a:lnR>
                    <a:lnT>
                      <a:noFill/>
                    </a:lnT>
                    <a:lnB>
                      <a:noFill/>
                    </a:lnB>
                  </a:tcPr>
                </a:tc>
                <a:tc>
                  <a:txBody>
                    <a:bodyPr/>
                    <a:lstStyle/>
                    <a:p>
                      <a:pPr algn="r" fontAlgn="b"/>
                      <a:r>
                        <a:rPr lang="en-US" sz="1100" b="0" i="0" u="none" strike="noStrike">
                          <a:latin typeface="Arial"/>
                        </a:rPr>
                        <a:t>16</a:t>
                      </a:r>
                    </a:p>
                  </a:txBody>
                  <a:tcPr marL="0" marR="0" marT="0" marB="0" anchor="b">
                    <a:lnL>
                      <a:noFill/>
                    </a:lnL>
                    <a:lnR>
                      <a:noFill/>
                    </a:lnR>
                    <a:lnT>
                      <a:noFill/>
                    </a:lnT>
                    <a:lnB>
                      <a:noFill/>
                    </a:lnB>
                  </a:tcPr>
                </a:tc>
                <a:tc>
                  <a:txBody>
                    <a:bodyPr/>
                    <a:lstStyle/>
                    <a:p>
                      <a:pPr algn="r" fontAlgn="b"/>
                      <a:r>
                        <a:rPr lang="en-US" sz="1100" b="0" i="0" u="none" strike="noStrike">
                          <a:latin typeface="Arial"/>
                        </a:rPr>
                        <a:t>220%</a:t>
                      </a: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r>
              <a:tr h="293230">
                <a:tc>
                  <a:txBody>
                    <a:bodyPr/>
                    <a:lstStyle/>
                    <a:p>
                      <a:pPr algn="l" fontAlgn="b"/>
                      <a:r>
                        <a:rPr lang="en-US" sz="1100" b="0" i="0" u="none" strike="noStrike">
                          <a:latin typeface="Arial"/>
                        </a:rPr>
                        <a:t>Files Moved to CDC</a:t>
                      </a:r>
                    </a:p>
                  </a:txBody>
                  <a:tcPr marL="200722" marR="0" marT="0" marB="0" anchor="b">
                    <a:lnL>
                      <a:noFill/>
                    </a:lnL>
                    <a:lnR>
                      <a:noFill/>
                    </a:lnR>
                    <a:lnT>
                      <a:noFill/>
                    </a:lnT>
                    <a:lnB>
                      <a:noFill/>
                    </a:lnB>
                  </a:tcPr>
                </a:tc>
                <a:tc>
                  <a:txBody>
                    <a:bodyPr/>
                    <a:lstStyle/>
                    <a:p>
                      <a:pPr algn="r" fontAlgn="b"/>
                      <a:endParaRPr lang="en-US" sz="1100" b="0" i="0" u="none" strike="noStrike">
                        <a:latin typeface="Arial"/>
                      </a:endParaRPr>
                    </a:p>
                  </a:txBody>
                  <a:tcPr marL="0" marR="0" marT="0" marB="0" anchor="b">
                    <a:lnL>
                      <a:noFill/>
                    </a:lnL>
                    <a:lnR>
                      <a:noFill/>
                    </a:lnR>
                    <a:lnT>
                      <a:noFill/>
                    </a:lnT>
                    <a:lnB>
                      <a:noFill/>
                    </a:lnB>
                  </a:tcPr>
                </a:tc>
                <a:tc>
                  <a:txBody>
                    <a:bodyPr/>
                    <a:lstStyle/>
                    <a:p>
                      <a:pPr algn="r" fontAlgn="b"/>
                      <a:r>
                        <a:rPr lang="en-US" sz="1100" b="0" i="0" u="none" strike="noStrike">
                          <a:latin typeface="Arial"/>
                        </a:rPr>
                        <a:t>5</a:t>
                      </a:r>
                    </a:p>
                  </a:txBody>
                  <a:tcPr marL="0" marR="0" marT="0" marB="0" anchor="b">
                    <a:lnL>
                      <a:noFill/>
                    </a:lnL>
                    <a:lnR>
                      <a:noFill/>
                    </a:lnR>
                    <a:lnT>
                      <a:noFill/>
                    </a:lnT>
                    <a:lnB>
                      <a:noFill/>
                    </a:lnB>
                  </a:tcPr>
                </a:tc>
                <a:tc>
                  <a:txBody>
                    <a:bodyPr/>
                    <a:lstStyle/>
                    <a:p>
                      <a:pPr algn="r" fontAlgn="b"/>
                      <a:r>
                        <a:rPr lang="en-US" sz="1100" b="0" i="0" u="none" strike="noStrike">
                          <a:latin typeface="Arial"/>
                        </a:rPr>
                        <a:t>7</a:t>
                      </a:r>
                    </a:p>
                  </a:txBody>
                  <a:tcPr marL="0" marR="0" marT="0" marB="0" anchor="b">
                    <a:lnL>
                      <a:noFill/>
                    </a:lnL>
                    <a:lnR>
                      <a:noFill/>
                    </a:lnR>
                    <a:lnT>
                      <a:noFill/>
                    </a:lnT>
                    <a:lnB>
                      <a:noFill/>
                    </a:lnB>
                  </a:tcPr>
                </a:tc>
                <a:tc>
                  <a:txBody>
                    <a:bodyPr/>
                    <a:lstStyle/>
                    <a:p>
                      <a:pPr algn="r" fontAlgn="b"/>
                      <a:r>
                        <a:rPr lang="en-US" sz="1100" b="0" i="0" u="none" strike="noStrike">
                          <a:latin typeface="Arial"/>
                        </a:rPr>
                        <a:t>40%</a:t>
                      </a: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r>
              <a:tr h="293230">
                <a:tc>
                  <a:txBody>
                    <a:bodyPr/>
                    <a:lstStyle/>
                    <a:p>
                      <a:pPr algn="l" fontAlgn="b"/>
                      <a:r>
                        <a:rPr lang="en-US" sz="1100" b="0" i="0" u="none" strike="noStrike">
                          <a:latin typeface="Arial"/>
                        </a:rPr>
                        <a:t>Scheduled for Sheriff Sale</a:t>
                      </a:r>
                    </a:p>
                  </a:txBody>
                  <a:tcPr marL="200722" marR="0" marT="0" marB="0" anchor="b">
                    <a:lnL>
                      <a:noFill/>
                    </a:lnL>
                    <a:lnR>
                      <a:noFill/>
                    </a:lnR>
                    <a:lnT>
                      <a:noFill/>
                    </a:lnT>
                    <a:lnB>
                      <a:noFill/>
                    </a:lnB>
                  </a:tcPr>
                </a:tc>
                <a:tc>
                  <a:txBody>
                    <a:bodyPr/>
                    <a:lstStyle/>
                    <a:p>
                      <a:pPr algn="r" fontAlgn="b"/>
                      <a:r>
                        <a:rPr lang="en-US" sz="1100" b="0" i="0" u="none" strike="noStrike">
                          <a:latin typeface="Arial"/>
                        </a:rPr>
                        <a:t>10</a:t>
                      </a:r>
                    </a:p>
                  </a:txBody>
                  <a:tcPr marL="0" marR="0" marT="0" marB="0" anchor="b">
                    <a:lnL>
                      <a:noFill/>
                    </a:lnL>
                    <a:lnR>
                      <a:noFill/>
                    </a:lnR>
                    <a:lnT>
                      <a:noFill/>
                    </a:lnT>
                    <a:lnB>
                      <a:noFill/>
                    </a:lnB>
                  </a:tcPr>
                </a:tc>
                <a:tc>
                  <a:txBody>
                    <a:bodyPr/>
                    <a:lstStyle/>
                    <a:p>
                      <a:pPr algn="r" fontAlgn="b"/>
                      <a:r>
                        <a:rPr lang="en-US" sz="1100" b="0" i="0" u="none" strike="noStrike">
                          <a:latin typeface="Arial"/>
                        </a:rPr>
                        <a:t>3</a:t>
                      </a:r>
                    </a:p>
                  </a:txBody>
                  <a:tcPr marL="0" marR="0" marT="0" marB="0" anchor="b">
                    <a:lnL>
                      <a:noFill/>
                    </a:lnL>
                    <a:lnR>
                      <a:noFill/>
                    </a:lnR>
                    <a:lnT>
                      <a:noFill/>
                    </a:lnT>
                    <a:lnB>
                      <a:noFill/>
                    </a:lnB>
                  </a:tcPr>
                </a:tc>
                <a:tc>
                  <a:txBody>
                    <a:bodyPr/>
                    <a:lstStyle/>
                    <a:p>
                      <a:pPr algn="r" fontAlgn="b"/>
                      <a:r>
                        <a:rPr lang="en-US" sz="1100" b="0" i="0" u="none" strike="noStrike">
                          <a:latin typeface="Arial"/>
                        </a:rPr>
                        <a:t>0</a:t>
                      </a: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c>
                  <a:txBody>
                    <a:bodyPr/>
                    <a:lstStyle/>
                    <a:p>
                      <a:pPr algn="r" fontAlgn="b"/>
                      <a:r>
                        <a:rPr lang="en-US" sz="1100" b="0" i="0" u="none" strike="noStrike">
                          <a:latin typeface="Arial"/>
                        </a:rPr>
                        <a:t>-70%</a:t>
                      </a:r>
                    </a:p>
                  </a:txBody>
                  <a:tcPr marL="0" marR="0" marT="0" marB="0" anchor="b">
                    <a:lnL>
                      <a:noFill/>
                    </a:lnL>
                    <a:lnR>
                      <a:noFill/>
                    </a:lnR>
                    <a:lnT>
                      <a:noFill/>
                    </a:lnT>
                    <a:lnB>
                      <a:noFill/>
                    </a:lnB>
                  </a:tcPr>
                </a:tc>
              </a:tr>
              <a:tr h="293230">
                <a:tc>
                  <a:txBody>
                    <a:bodyPr/>
                    <a:lstStyle/>
                    <a:p>
                      <a:pPr algn="l" fontAlgn="b"/>
                      <a:endParaRPr lang="en-US" sz="1100" b="0" i="1" u="none" strike="noStrike">
                        <a:solidFill>
                          <a:srgbClr val="000000"/>
                        </a:solidFill>
                        <a:latin typeface="Arial"/>
                      </a:endParaRPr>
                    </a:p>
                  </a:txBody>
                  <a:tcPr marL="200722" marR="0" marT="0" marB="0" anchor="b">
                    <a:lnL>
                      <a:noFill/>
                    </a:lnL>
                    <a:lnR>
                      <a:noFill/>
                    </a:lnR>
                    <a:lnT>
                      <a:noFill/>
                    </a:lnT>
                    <a:lnB>
                      <a:noFill/>
                    </a:lnB>
                  </a:tcPr>
                </a:tc>
                <a:tc>
                  <a:txBody>
                    <a:bodyPr/>
                    <a:lstStyle/>
                    <a:p>
                      <a:pPr algn="r" fontAlgn="b"/>
                      <a:endParaRPr lang="en-US" sz="1100" b="0" i="1" u="none" strike="noStrike">
                        <a:solidFill>
                          <a:srgbClr val="000000"/>
                        </a:solidFill>
                        <a:latin typeface="Arial"/>
                      </a:endParaRPr>
                    </a:p>
                  </a:txBody>
                  <a:tcPr marL="0" marR="0" marT="0" marB="0" anchor="b">
                    <a:lnL>
                      <a:noFill/>
                    </a:lnL>
                    <a:lnR>
                      <a:noFill/>
                    </a:lnR>
                    <a:lnT>
                      <a:noFill/>
                    </a:lnT>
                    <a:lnB>
                      <a:noFill/>
                    </a:lnB>
                  </a:tcPr>
                </a:tc>
                <a:tc>
                  <a:txBody>
                    <a:bodyPr/>
                    <a:lstStyle/>
                    <a:p>
                      <a:pPr algn="ctr"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c>
                  <a:txBody>
                    <a:bodyPr/>
                    <a:lstStyle/>
                    <a:p>
                      <a:pPr algn="l" fontAlgn="b"/>
                      <a:endParaRPr lang="en-US" sz="1100" b="0" i="0" u="none" strike="noStrike">
                        <a:latin typeface="Arial"/>
                      </a:endParaRPr>
                    </a:p>
                  </a:txBody>
                  <a:tcPr marL="0" marR="0" marT="0" marB="0" anchor="b">
                    <a:lnL>
                      <a:noFill/>
                    </a:lnL>
                    <a:lnR>
                      <a:noFill/>
                    </a:lnR>
                    <a:lnT>
                      <a:noFill/>
                    </a:lnT>
                    <a:lnB>
                      <a:noFill/>
                    </a:lnB>
                  </a:tcPr>
                </a:tc>
              </a:tr>
              <a:tr h="293230">
                <a:tc>
                  <a:txBody>
                    <a:bodyPr/>
                    <a:lstStyle/>
                    <a:p>
                      <a:pPr algn="l" fontAlgn="b"/>
                      <a:r>
                        <a:rPr lang="en-US" sz="1100" b="0" i="0" u="none" strike="noStrike">
                          <a:solidFill>
                            <a:srgbClr val="000000"/>
                          </a:solidFill>
                          <a:latin typeface="Arial"/>
                        </a:rPr>
                        <a:t>Files Awaiting Final Determination</a:t>
                      </a:r>
                    </a:p>
                  </a:txBody>
                  <a:tcPr marL="100361" marR="0" marT="0" marB="0" anchor="b">
                    <a:lnL>
                      <a:noFill/>
                    </a:lnL>
                    <a:lnR>
                      <a:noFill/>
                    </a:lnR>
                    <a:lnT>
                      <a:noFill/>
                    </a:lnT>
                    <a:lnB>
                      <a:noFill/>
                    </a:lnB>
                  </a:tcPr>
                </a:tc>
                <a:tc>
                  <a:txBody>
                    <a:bodyPr/>
                    <a:lstStyle/>
                    <a:p>
                      <a:pPr algn="r" fontAlgn="b"/>
                      <a:endParaRPr lang="en-US" sz="1100" b="0" i="1" u="none" strike="noStrike">
                        <a:solidFill>
                          <a:srgbClr val="000000"/>
                        </a:solidFill>
                        <a:latin typeface="Arial"/>
                      </a:endParaRPr>
                    </a:p>
                  </a:txBody>
                  <a:tcPr marL="0" marR="0" marT="0" marB="0" anchor="b">
                    <a:lnL>
                      <a:noFill/>
                    </a:lnL>
                    <a:lnR>
                      <a:noFill/>
                    </a:lnR>
                    <a:lnT>
                      <a:noFill/>
                    </a:lnT>
                    <a:lnB>
                      <a:noFill/>
                    </a:lnB>
                  </a:tcPr>
                </a:tc>
                <a:tc>
                  <a:txBody>
                    <a:bodyPr/>
                    <a:lstStyle/>
                    <a:p>
                      <a:pPr algn="r" fontAlgn="b"/>
                      <a:r>
                        <a:rPr lang="en-US" sz="1100" b="0" i="0" u="none" strike="noStrike">
                          <a:latin typeface="Arial"/>
                        </a:rPr>
                        <a:t>20</a:t>
                      </a:r>
                    </a:p>
                  </a:txBody>
                  <a:tcPr marL="0" marR="0" marT="0" marB="0" anchor="b">
                    <a:lnL>
                      <a:noFill/>
                    </a:lnL>
                    <a:lnR>
                      <a:noFill/>
                    </a:lnR>
                    <a:lnT>
                      <a:noFill/>
                    </a:lnT>
                    <a:lnB>
                      <a:noFill/>
                    </a:lnB>
                  </a:tcPr>
                </a:tc>
                <a:tc>
                  <a:txBody>
                    <a:bodyPr/>
                    <a:lstStyle/>
                    <a:p>
                      <a:pPr algn="r" fontAlgn="b"/>
                      <a:r>
                        <a:rPr lang="en-US" sz="1100" b="0" i="0" u="none" strike="noStrike">
                          <a:latin typeface="Arial"/>
                        </a:rPr>
                        <a:t>84</a:t>
                      </a:r>
                    </a:p>
                  </a:txBody>
                  <a:tcPr marL="0" marR="0" marT="0" marB="0" anchor="b">
                    <a:lnL>
                      <a:noFill/>
                    </a:lnL>
                    <a:lnR>
                      <a:noFill/>
                    </a:lnR>
                    <a:lnT>
                      <a:noFill/>
                    </a:lnT>
                    <a:lnB>
                      <a:noFill/>
                    </a:lnB>
                  </a:tcPr>
                </a:tc>
                <a:tc>
                  <a:txBody>
                    <a:bodyPr/>
                    <a:lstStyle/>
                    <a:p>
                      <a:pPr algn="r" fontAlgn="b"/>
                      <a:r>
                        <a:rPr lang="en-US" sz="1100" b="0" i="0" u="none" strike="noStrike">
                          <a:latin typeface="Arial"/>
                        </a:rPr>
                        <a:t>320%</a:t>
                      </a:r>
                    </a:p>
                  </a:txBody>
                  <a:tcPr marL="0" marR="0" marT="0" marB="0" anchor="b">
                    <a:lnL>
                      <a:noFill/>
                    </a:lnL>
                    <a:lnR>
                      <a:noFill/>
                    </a:lnR>
                    <a:lnT>
                      <a:noFill/>
                    </a:lnT>
                    <a:lnB>
                      <a:noFill/>
                    </a:lnB>
                  </a:tcPr>
                </a:tc>
                <a:tc>
                  <a:txBody>
                    <a:bodyPr/>
                    <a:lstStyle/>
                    <a:p>
                      <a:pPr algn="l" fontAlgn="b"/>
                      <a:endParaRPr lang="en-US" sz="1100" b="0" i="0" u="none" strike="noStrike" dirty="0">
                        <a:latin typeface="Arial"/>
                      </a:endParaRPr>
                    </a:p>
                  </a:txBody>
                  <a:tcPr marL="0" marR="0" marT="0" marB="0" anchor="b">
                    <a:lnL>
                      <a:noFill/>
                    </a:lnL>
                    <a:lnR>
                      <a:noFill/>
                    </a:lnR>
                    <a:lnT>
                      <a:noFill/>
                    </a:lnT>
                    <a:lnB>
                      <a:noFill/>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457200"/>
          <a:ext cx="8077200" cy="60197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LLT Property Disposition - NORA </a:t>
            </a:r>
            <a:endParaRPr lang="en-US" dirty="0"/>
          </a:p>
        </p:txBody>
      </p:sp>
      <p:graphicFrame>
        <p:nvGraphicFramePr>
          <p:cNvPr id="6" name="Content Placeholder 5"/>
          <p:cNvGraphicFramePr>
            <a:graphicFrameLocks noGrp="1"/>
          </p:cNvGraphicFramePr>
          <p:nvPr>
            <p:ph idx="1"/>
          </p:nvPr>
        </p:nvGraphicFramePr>
        <p:xfrm>
          <a:off x="2057400" y="1524001"/>
          <a:ext cx="5334000" cy="4572001"/>
        </p:xfrm>
        <a:graphic>
          <a:graphicData uri="http://schemas.openxmlformats.org/drawingml/2006/table">
            <a:tbl>
              <a:tblPr/>
              <a:tblGrid>
                <a:gridCol w="3297995"/>
                <a:gridCol w="723538"/>
                <a:gridCol w="673061"/>
                <a:gridCol w="639406"/>
              </a:tblGrid>
              <a:tr h="414241">
                <a:tc>
                  <a:txBody>
                    <a:bodyPr/>
                    <a:lstStyle/>
                    <a:p>
                      <a:pPr algn="l" fontAlgn="b"/>
                      <a:r>
                        <a:rPr lang="en-US" sz="800" b="1" i="0" u="none" strike="noStrike" dirty="0">
                          <a:latin typeface="Arial"/>
                        </a:rPr>
                        <a:t> </a:t>
                      </a:r>
                    </a:p>
                  </a:txBody>
                  <a:tcPr marL="0" marR="0" marT="0" marB="0" anchor="b">
                    <a:lnL>
                      <a:noFill/>
                    </a:lnL>
                    <a:lnR>
                      <a:noFill/>
                    </a:lnR>
                    <a:lnT>
                      <a:noFill/>
                    </a:lnT>
                    <a:lnB>
                      <a:noFill/>
                    </a:lnB>
                    <a:solidFill>
                      <a:srgbClr val="BFBFBF"/>
                    </a:solidFill>
                  </a:tcPr>
                </a:tc>
                <a:tc>
                  <a:txBody>
                    <a:bodyPr/>
                    <a:lstStyle/>
                    <a:p>
                      <a:pPr algn="l" fontAlgn="b"/>
                      <a:r>
                        <a:rPr lang="en-US" sz="800" b="1" i="0" u="none" strike="noStrike">
                          <a:latin typeface="Arial"/>
                        </a:rPr>
                        <a:t>Total to Q3 2010</a:t>
                      </a:r>
                    </a:p>
                  </a:txBody>
                  <a:tcPr marL="0" marR="0" marT="0" marB="0" anchor="b">
                    <a:lnL>
                      <a:noFill/>
                    </a:lnL>
                    <a:lnR>
                      <a:noFill/>
                    </a:lnR>
                    <a:lnT>
                      <a:noFill/>
                    </a:lnT>
                    <a:lnB>
                      <a:noFill/>
                    </a:lnB>
                    <a:solidFill>
                      <a:srgbClr val="BFBFBF"/>
                    </a:solidFill>
                  </a:tcPr>
                </a:tc>
                <a:tc>
                  <a:txBody>
                    <a:bodyPr/>
                    <a:lstStyle/>
                    <a:p>
                      <a:pPr algn="l" fontAlgn="b"/>
                      <a:r>
                        <a:rPr lang="en-US" sz="800" b="1" i="0" u="none" strike="noStrike">
                          <a:latin typeface="Arial"/>
                        </a:rPr>
                        <a:t>Q3 2010 </a:t>
                      </a:r>
                    </a:p>
                  </a:txBody>
                  <a:tcPr marL="0" marR="0" marT="0" marB="0" anchor="b">
                    <a:lnL>
                      <a:noFill/>
                    </a:lnL>
                    <a:lnR>
                      <a:noFill/>
                    </a:lnR>
                    <a:lnT>
                      <a:noFill/>
                    </a:lnT>
                    <a:lnB>
                      <a:noFill/>
                    </a:lnB>
                    <a:solidFill>
                      <a:srgbClr val="BFBFBF"/>
                    </a:solidFill>
                  </a:tcPr>
                </a:tc>
                <a:tc>
                  <a:txBody>
                    <a:bodyPr/>
                    <a:lstStyle/>
                    <a:p>
                      <a:pPr algn="l" fontAlgn="b"/>
                      <a:r>
                        <a:rPr lang="en-US" sz="800" b="1" i="0" u="none" strike="noStrike">
                          <a:latin typeface="Arial"/>
                        </a:rPr>
                        <a:t>Q4 2010 (Est)</a:t>
                      </a:r>
                    </a:p>
                  </a:txBody>
                  <a:tcPr marL="0" marR="0" marT="0" marB="0" anchor="b">
                    <a:lnL>
                      <a:noFill/>
                    </a:lnL>
                    <a:lnR>
                      <a:noFill/>
                    </a:lnR>
                    <a:lnT>
                      <a:noFill/>
                    </a:lnT>
                    <a:lnB>
                      <a:noFill/>
                    </a:lnB>
                    <a:solidFill>
                      <a:srgbClr val="BFBFBF"/>
                    </a:solidFill>
                  </a:tcPr>
                </a:tc>
              </a:tr>
              <a:tr h="130410">
                <a:tc>
                  <a:txBody>
                    <a:bodyPr/>
                    <a:lstStyle/>
                    <a:p>
                      <a:pPr algn="l" fontAlgn="b"/>
                      <a:r>
                        <a:rPr lang="en-US" sz="800" b="1" i="0" u="none" strike="noStrike">
                          <a:latin typeface="Arial"/>
                        </a:rPr>
                        <a:t>Acquisition of Blighted Properties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30410">
                <a:tc>
                  <a:txBody>
                    <a:bodyPr/>
                    <a:lstStyle/>
                    <a:p>
                      <a:pPr algn="l" fontAlgn="b"/>
                      <a:r>
                        <a:rPr lang="en-US" sz="800" b="0" i="0" u="none" strike="noStrike">
                          <a:latin typeface="Arial"/>
                        </a:rPr>
                        <a:t>LLT (Road Home)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4990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410">
                <a:tc>
                  <a:txBody>
                    <a:bodyPr/>
                    <a:lstStyle/>
                    <a:p>
                      <a:pPr algn="l" fontAlgn="b"/>
                      <a:r>
                        <a:rPr lang="en-US" sz="800" b="0" i="0" u="none" strike="noStrike">
                          <a:latin typeface="Arial"/>
                        </a:rPr>
                        <a:t>NORA/NORU Realm Land Bank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388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410">
                <a:tc>
                  <a:txBody>
                    <a:bodyPr/>
                    <a:lstStyle/>
                    <a:p>
                      <a:pPr algn="l" fontAlgn="b"/>
                      <a:endParaRPr lang="en-US" sz="800" b="1"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1"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1"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1"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38080">
                <a:tc>
                  <a:txBody>
                    <a:bodyPr/>
                    <a:lstStyle/>
                    <a:p>
                      <a:pPr algn="l" fontAlgn="b"/>
                      <a:r>
                        <a:rPr lang="en-US" sz="800" b="1" i="0" u="none" strike="noStrike">
                          <a:latin typeface="Arial"/>
                        </a:rPr>
                        <a:t>Disposition Completed</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38080">
                <a:tc>
                  <a:txBody>
                    <a:bodyPr/>
                    <a:lstStyle/>
                    <a:p>
                      <a:pPr algn="l" fontAlgn="b"/>
                      <a:r>
                        <a:rPr lang="en-US" sz="800" b="1" i="1" u="sng" strike="noStrike">
                          <a:latin typeface="Arial"/>
                        </a:rPr>
                        <a:t>Total LLT Closings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800" b="1" i="1" u="none" strike="noStrike">
                          <a:latin typeface="Arial"/>
                        </a:rPr>
                        <a:t>728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800" b="1" i="1" u="none" strike="noStrike">
                          <a:latin typeface="Arial"/>
                        </a:rPr>
                        <a:t>126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800" b="1" i="1" u="none" strike="noStrike">
                          <a:latin typeface="Arial"/>
                        </a:rPr>
                        <a:t>135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38080">
                <a:tc>
                  <a:txBody>
                    <a:bodyPr/>
                    <a:lstStyle/>
                    <a:p>
                      <a:pPr algn="l" fontAlgn="b"/>
                      <a:r>
                        <a:rPr lang="en-US" sz="800" b="0" i="0" u="none" strike="noStrike">
                          <a:latin typeface="Arial"/>
                        </a:rPr>
                        <a:t>Closings by type - LND</a:t>
                      </a:r>
                    </a:p>
                  </a:txBody>
                  <a:tcPr marL="182254"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294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75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410">
                <a:tc>
                  <a:txBody>
                    <a:bodyPr/>
                    <a:lstStyle/>
                    <a:p>
                      <a:pPr algn="l" fontAlgn="b"/>
                      <a:r>
                        <a:rPr lang="en-US" sz="800" b="0" i="0" u="none" strike="noStrike">
                          <a:latin typeface="Arial"/>
                        </a:rPr>
                        <a:t>Closings by type - Individual Sales</a:t>
                      </a:r>
                    </a:p>
                  </a:txBody>
                  <a:tcPr marL="182254"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80">
                <a:tc>
                  <a:txBody>
                    <a:bodyPr/>
                    <a:lstStyle/>
                    <a:p>
                      <a:pPr algn="l" fontAlgn="b"/>
                      <a:r>
                        <a:rPr lang="en-US" sz="800" b="0" i="0" u="none" strike="noStrike">
                          <a:latin typeface="Arial"/>
                        </a:rPr>
                        <a:t>Closings by type - Development &amp; other</a:t>
                      </a:r>
                    </a:p>
                  </a:txBody>
                  <a:tcPr marL="182254"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309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40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080">
                <a:tc>
                  <a:txBody>
                    <a:bodyPr/>
                    <a:lstStyle/>
                    <a:p>
                      <a:pPr algn="l" fontAlgn="b"/>
                      <a:endParaRPr lang="en-US" sz="800" b="0" i="0" u="none" strike="noStrike">
                        <a:latin typeface="Arial"/>
                      </a:endParaRPr>
                    </a:p>
                  </a:txBody>
                  <a:tcPr marL="182254"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080">
                <a:tc>
                  <a:txBody>
                    <a:bodyPr/>
                    <a:lstStyle/>
                    <a:p>
                      <a:pPr algn="l" fontAlgn="b"/>
                      <a:r>
                        <a:rPr lang="en-US" sz="800" b="1" i="1" u="sng" strike="noStrike">
                          <a:latin typeface="Arial"/>
                        </a:rPr>
                        <a:t>Total NORA/NORU Closings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800" b="1" i="1" u="none" strike="noStrike">
                          <a:latin typeface="Arial"/>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800" b="1" i="1" u="none" strike="noStrike">
                          <a:latin typeface="Arial"/>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800" b="1" i="1" u="none" strike="noStrike">
                          <a:latin typeface="Arial"/>
                        </a:rPr>
                        <a:t>19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38080">
                <a:tc>
                  <a:txBody>
                    <a:bodyPr/>
                    <a:lstStyle/>
                    <a:p>
                      <a:pPr algn="l" fontAlgn="b"/>
                      <a:r>
                        <a:rPr lang="en-US" sz="800" b="0" i="0" u="none" strike="noStrike">
                          <a:latin typeface="Arial"/>
                        </a:rPr>
                        <a:t>Closing by type- LND</a:t>
                      </a:r>
                    </a:p>
                  </a:txBody>
                  <a:tcPr marL="182254"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410">
                <a:tc>
                  <a:txBody>
                    <a:bodyPr/>
                    <a:lstStyle/>
                    <a:p>
                      <a:pPr algn="l" fontAlgn="b"/>
                      <a:r>
                        <a:rPr lang="en-US" sz="800" b="0" i="0" u="none" strike="noStrike">
                          <a:latin typeface="Arial"/>
                        </a:rPr>
                        <a:t>Closing by type - Individual Sales</a:t>
                      </a:r>
                    </a:p>
                  </a:txBody>
                  <a:tcPr marL="182254"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080">
                <a:tc>
                  <a:txBody>
                    <a:bodyPr/>
                    <a:lstStyle/>
                    <a:p>
                      <a:pPr algn="l" fontAlgn="b"/>
                      <a:r>
                        <a:rPr lang="en-US" sz="800" b="0" i="0" u="none" strike="noStrike">
                          <a:latin typeface="Arial"/>
                        </a:rPr>
                        <a:t>Closing by type - Development &amp; other</a:t>
                      </a:r>
                    </a:p>
                  </a:txBody>
                  <a:tcPr marL="182254"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080">
                <a:tc>
                  <a:txBody>
                    <a:bodyPr/>
                    <a:lstStyle/>
                    <a:p>
                      <a:pPr algn="l" fontAlgn="b"/>
                      <a:endParaRPr lang="en-US" sz="800" b="0" i="0" u="none" strike="noStrike">
                        <a:latin typeface="Arial"/>
                      </a:endParaRPr>
                    </a:p>
                  </a:txBody>
                  <a:tcPr marL="182254"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080">
                <a:tc>
                  <a:txBody>
                    <a:bodyPr/>
                    <a:lstStyle/>
                    <a:p>
                      <a:pPr algn="l" fontAlgn="b"/>
                      <a:r>
                        <a:rPr lang="en-US" sz="800" b="1" i="1" u="none" strike="noStrike">
                          <a:latin typeface="Arial"/>
                        </a:rPr>
                        <a:t>Inventory Remaining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38080">
                <a:tc>
                  <a:txBody>
                    <a:bodyPr/>
                    <a:lstStyle/>
                    <a:p>
                      <a:pPr algn="l" fontAlgn="b"/>
                      <a:r>
                        <a:rPr lang="en-US" sz="800" b="0" i="0" u="none" strike="noStrike">
                          <a:latin typeface="Arial"/>
                        </a:rPr>
                        <a:t>LLT (Road Home)</a:t>
                      </a:r>
                    </a:p>
                  </a:txBody>
                  <a:tcPr marL="182254" marR="0" marT="0"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800" b="0" i="0" u="none" strike="noStrike">
                        <a:latin typeface="Arial"/>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800" b="0" i="0" u="none" strike="noStrike">
                          <a:latin typeface="Arial"/>
                        </a:rPr>
                        <a:t>4262</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800" b="0" i="0" u="none" strike="noStrike">
                          <a:latin typeface="Arial"/>
                        </a:rPr>
                        <a:t>4147</a:t>
                      </a:r>
                    </a:p>
                  </a:txBody>
                  <a:tcPr marL="0" marR="0" marT="0"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130410">
                <a:tc>
                  <a:txBody>
                    <a:bodyPr/>
                    <a:lstStyle/>
                    <a:p>
                      <a:pPr algn="l" fontAlgn="b"/>
                      <a:r>
                        <a:rPr lang="en-US" sz="800" b="0" i="0" u="none" strike="noStrike">
                          <a:latin typeface="Arial"/>
                        </a:rPr>
                        <a:t>NORA/NORU Realm Land Bank  </a:t>
                      </a:r>
                    </a:p>
                  </a:txBody>
                  <a:tcPr marL="182254"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c>
                  <a:txBody>
                    <a:bodyPr/>
                    <a:lstStyle/>
                    <a:p>
                      <a:pPr algn="r" fontAlgn="b"/>
                      <a:r>
                        <a:rPr lang="en-US" sz="800" b="0" i="0" u="none" strike="noStrike">
                          <a:latin typeface="Arial"/>
                        </a:rPr>
                        <a:t>313</a:t>
                      </a:r>
                    </a:p>
                  </a:txBody>
                  <a:tcPr marL="0" marR="0" marT="0" marB="0" anchor="b">
                    <a:lnL>
                      <a:noFill/>
                    </a:lnL>
                    <a:lnR>
                      <a:noFill/>
                    </a:lnR>
                    <a:lnT>
                      <a:noFill/>
                    </a:lnT>
                    <a:lnB>
                      <a:noFill/>
                    </a:lnB>
                  </a:tcPr>
                </a:tc>
                <a:tc>
                  <a:txBody>
                    <a:bodyPr/>
                    <a:lstStyle/>
                    <a:p>
                      <a:pPr algn="r" fontAlgn="b"/>
                      <a:r>
                        <a:rPr lang="en-US" sz="800" b="0" i="0" u="none" strike="noStrike">
                          <a:latin typeface="Arial"/>
                        </a:rPr>
                        <a:t>294</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38080">
                <a:tc>
                  <a:txBody>
                    <a:bodyPr/>
                    <a:lstStyle/>
                    <a:p>
                      <a:pPr algn="l" fontAlgn="b"/>
                      <a:r>
                        <a:rPr lang="en-US" sz="800" b="0" i="0" u="none" strike="noStrike">
                          <a:latin typeface="Arial"/>
                        </a:rPr>
                        <a:t>LLT C Files </a:t>
                      </a:r>
                    </a:p>
                  </a:txBody>
                  <a:tcPr marL="182254"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160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150</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30410">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30410">
                <a:tc>
                  <a:txBody>
                    <a:bodyPr/>
                    <a:lstStyle/>
                    <a:p>
                      <a:pPr algn="l" fontAlgn="b"/>
                      <a:r>
                        <a:rPr lang="en-US" sz="800" b="1" i="0" u="none" strike="noStrike">
                          <a:latin typeface="Arial"/>
                        </a:rPr>
                        <a:t>Pending Transactions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0410">
                <a:tc>
                  <a:txBody>
                    <a:bodyPr/>
                    <a:lstStyle/>
                    <a:p>
                      <a:pPr algn="l" fontAlgn="b"/>
                      <a:r>
                        <a:rPr lang="en-US" sz="800" b="0" i="0" u="none" strike="noStrike">
                          <a:latin typeface="Arial"/>
                        </a:rPr>
                        <a:t>Ready to Close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132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8080">
                <a:tc>
                  <a:txBody>
                    <a:bodyPr/>
                    <a:lstStyle/>
                    <a:p>
                      <a:pPr algn="l" fontAlgn="b"/>
                      <a:r>
                        <a:rPr lang="en-US" sz="800" b="0" i="0" u="none" strike="noStrike">
                          <a:latin typeface="Arial"/>
                        </a:rPr>
                        <a:t>Signed Purchase Agreement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450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0410">
                <a:tc>
                  <a:txBody>
                    <a:bodyPr/>
                    <a:lstStyle/>
                    <a:p>
                      <a:pPr algn="l" fontAlgn="b"/>
                      <a:endParaRPr lang="en-US" sz="800" b="0" i="0" u="none" strike="noStrike">
                        <a:latin typeface="Arial"/>
                      </a:endParaRPr>
                    </a:p>
                  </a:txBody>
                  <a:tcPr marL="182254"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8080">
                <a:tc>
                  <a:txBody>
                    <a:bodyPr/>
                    <a:lstStyle/>
                    <a:p>
                      <a:pPr algn="l" fontAlgn="b"/>
                      <a:r>
                        <a:rPr lang="en-US" sz="800" b="1" i="0" u="none" strike="noStrike">
                          <a:latin typeface="Arial"/>
                        </a:rPr>
                        <a:t>Outcomes of Sales</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c>
                  <a:txBody>
                    <a:bodyPr/>
                    <a:lstStyle/>
                    <a:p>
                      <a:pPr algn="l" fontAlgn="b"/>
                      <a:endParaRPr lang="en-US" sz="800" b="0" i="0" u="none" strike="noStrike" dirty="0">
                        <a:latin typeface="Arial"/>
                      </a:endParaRPr>
                    </a:p>
                  </a:txBody>
                  <a:tcPr marL="0" marR="0" marT="0" marB="0" anchor="b">
                    <a:lnL>
                      <a:noFill/>
                    </a:lnL>
                    <a:lnR>
                      <a:noFill/>
                    </a:lnR>
                    <a:lnT>
                      <a:noFill/>
                    </a:lnT>
                    <a:lnB>
                      <a:noFill/>
                    </a:lnB>
                  </a:tcPr>
                </a:tc>
              </a:tr>
              <a:tr h="130410">
                <a:tc>
                  <a:txBody>
                    <a:bodyPr/>
                    <a:lstStyle/>
                    <a:p>
                      <a:pPr algn="l" fontAlgn="b"/>
                      <a:r>
                        <a:rPr lang="en-US" sz="800" b="0" i="0" u="none" strike="noStrike">
                          <a:latin typeface="Arial"/>
                        </a:rPr>
                        <a:t>New/Renovated Housing Complete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107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0410">
                <a:tc>
                  <a:txBody>
                    <a:bodyPr/>
                    <a:lstStyle/>
                    <a:p>
                      <a:pPr algn="l" fontAlgn="b"/>
                      <a:r>
                        <a:rPr lang="en-US" sz="800" b="0" i="0" u="none" strike="noStrike">
                          <a:latin typeface="Arial"/>
                        </a:rPr>
                        <a:t>Property Expansion/Growing Home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0410">
                <a:tc>
                  <a:txBody>
                    <a:bodyPr/>
                    <a:lstStyle/>
                    <a:p>
                      <a:pPr algn="l" fontAlgn="b"/>
                      <a:r>
                        <a:rPr lang="en-US" sz="800" b="0" i="0" u="none" strike="noStrike">
                          <a:latin typeface="Arial"/>
                        </a:rPr>
                        <a:t>Alternative Uses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0410">
                <a:tc>
                  <a:txBody>
                    <a:bodyPr/>
                    <a:lstStyle/>
                    <a:p>
                      <a:pPr algn="l" fontAlgn="b"/>
                      <a:r>
                        <a:rPr lang="en-US" sz="800" b="0" i="0" u="none" strike="noStrike">
                          <a:latin typeface="Arial"/>
                        </a:rPr>
                        <a:t>Work in Progress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203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0410">
                <a:tc>
                  <a:txBody>
                    <a:bodyPr/>
                    <a:lstStyle/>
                    <a:p>
                      <a:pPr algn="l" fontAlgn="b"/>
                      <a:r>
                        <a:rPr lang="en-US" sz="800" b="0" i="0" u="none" strike="noStrike">
                          <a:latin typeface="Arial"/>
                        </a:rPr>
                        <a:t>LLT C Files (maintained by LLT)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160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0" marR="0" marT="0" marB="0" anchor="b">
                    <a:lnL>
                      <a:noFill/>
                    </a:lnL>
                    <a:lnR>
                      <a:noFill/>
                    </a:lnR>
                    <a:lnT>
                      <a:noFill/>
                    </a:lnT>
                    <a:lnB>
                      <a:noFill/>
                    </a:lnB>
                  </a:tcPr>
                </a:tc>
              </a:tr>
              <a:tr h="138080">
                <a:tc>
                  <a:txBody>
                    <a:bodyPr/>
                    <a:lstStyle/>
                    <a:p>
                      <a:pPr algn="l" fontAlgn="b"/>
                      <a:r>
                        <a:rPr lang="en-US" sz="800" b="0" i="0" u="none" strike="noStrike">
                          <a:latin typeface="Arial"/>
                        </a:rPr>
                        <a:t>Most Recent Closings (pre-inspection)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latin typeface="Arial"/>
                        </a:rPr>
                        <a:t>132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latin typeface="Arial"/>
                      </a:endParaRPr>
                    </a:p>
                  </a:txBody>
                  <a:tcPr marL="0" marR="0" marT="0" marB="0" anchor="b">
                    <a:lnL>
                      <a:noFill/>
                    </a:lnL>
                    <a:lnR>
                      <a:noFill/>
                    </a:lnR>
                    <a:lnT>
                      <a:noFill/>
                    </a:lnT>
                    <a:lnB>
                      <a:noFill/>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Introductions and welcome</a:t>
            </a:r>
          </a:p>
          <a:p>
            <a:r>
              <a:rPr lang="en-US" dirty="0" smtClean="0"/>
              <a:t>Customer Service</a:t>
            </a:r>
          </a:p>
          <a:p>
            <a:r>
              <a:rPr lang="en-US" dirty="0" smtClean="0"/>
              <a:t>Inspections</a:t>
            </a:r>
          </a:p>
          <a:p>
            <a:r>
              <a:rPr lang="en-US" dirty="0" smtClean="0"/>
              <a:t>Hearings</a:t>
            </a:r>
          </a:p>
          <a:p>
            <a:r>
              <a:rPr lang="en-US" dirty="0" smtClean="0"/>
              <a:t>Abatement</a:t>
            </a:r>
          </a:p>
          <a:p>
            <a:r>
              <a:rPr lang="en-US" dirty="0" smtClean="0"/>
              <a:t>Disposition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and Welcome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a:t> </a:t>
            </a:r>
          </a:p>
          <a:p>
            <a:r>
              <a:rPr lang="en-US" dirty="0" smtClean="0"/>
              <a:t>On September 30, Mayor Landrieu announced his blight strategy, which pledges to reduce blighted properties by 10,000 in three years</a:t>
            </a:r>
          </a:p>
          <a:p>
            <a:r>
              <a:rPr lang="en-US" dirty="0" smtClean="0"/>
              <a:t>The blight strategy prioritizes code enforcement and code lien sales (Sheriff’s sales) as City’s key tool to police blighted homes, compel property owners to rehabilitate their properties, remediate blighted conditions, and foreclose and sell those properties that remain blighted</a:t>
            </a:r>
          </a:p>
          <a:p>
            <a:r>
              <a:rPr lang="en-US" dirty="0" err="1" smtClean="0"/>
              <a:t>BlightStat</a:t>
            </a:r>
            <a:r>
              <a:rPr lang="en-US" dirty="0" smtClean="0"/>
              <a:t> </a:t>
            </a:r>
            <a:r>
              <a:rPr lang="en-US" dirty="0"/>
              <a:t>will be </a:t>
            </a:r>
            <a:r>
              <a:rPr lang="en-US" dirty="0" smtClean="0"/>
              <a:t>the principle vehicle that the City will use manage </a:t>
            </a:r>
            <a:r>
              <a:rPr lang="en-US" dirty="0"/>
              <a:t>and monitor the implementation of the Mayor Landrieu’s blight eradication </a:t>
            </a:r>
            <a:r>
              <a:rPr lang="en-US" dirty="0" smtClean="0"/>
              <a:t>strategy, and report </a:t>
            </a:r>
            <a:r>
              <a:rPr lang="en-US" smtClean="0"/>
              <a:t>progress to </a:t>
            </a:r>
            <a:r>
              <a:rPr lang="en-US" dirty="0" smtClean="0"/>
              <a:t>the public</a:t>
            </a:r>
          </a:p>
          <a:p>
            <a:r>
              <a:rPr lang="en-US" dirty="0" smtClean="0"/>
              <a:t>In these meetings, senior staff will meet with front-line department heads and program managers to discuss progress in meeting goals through the analysis of performance metrics</a:t>
            </a:r>
          </a:p>
          <a:p>
            <a:r>
              <a:rPr lang="en-US" dirty="0" smtClean="0"/>
              <a:t>These are working meetings, intended to provoke constructive dialogue on what’s working, what’s not, and what the City needs to do to improve</a:t>
            </a:r>
            <a:endParaRPr lang="en-US" dirty="0"/>
          </a:p>
          <a:p>
            <a:r>
              <a:rPr lang="en-US" dirty="0" err="1"/>
              <a:t>BlightStat</a:t>
            </a:r>
            <a:r>
              <a:rPr lang="en-US" dirty="0"/>
              <a:t> will be one of several “</a:t>
            </a:r>
            <a:r>
              <a:rPr lang="en-US" dirty="0" err="1"/>
              <a:t>NOLAStat</a:t>
            </a:r>
            <a:r>
              <a:rPr lang="en-US" dirty="0"/>
              <a:t>” initiatives Mayor Landrieu will use to improve performance, accountability, and transparency in city </a:t>
            </a:r>
            <a:r>
              <a:rPr lang="en-US" dirty="0" smtClean="0"/>
              <a:t>government</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Customer Service - Code Enforcement</a:t>
            </a:r>
            <a:endParaRPr lang="en-US" dirty="0"/>
          </a:p>
        </p:txBody>
      </p:sp>
      <p:graphicFrame>
        <p:nvGraphicFramePr>
          <p:cNvPr id="9" name="Chart 8"/>
          <p:cNvGraphicFramePr/>
          <p:nvPr/>
        </p:nvGraphicFramePr>
        <p:xfrm>
          <a:off x="1905000" y="3200400"/>
          <a:ext cx="5638800" cy="335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13"/>
          <p:cNvGraphicFramePr>
            <a:graphicFrameLocks noGrp="1"/>
          </p:cNvGraphicFramePr>
          <p:nvPr>
            <p:ph idx="1"/>
          </p:nvPr>
        </p:nvGraphicFramePr>
        <p:xfrm>
          <a:off x="457200" y="1447801"/>
          <a:ext cx="7848599" cy="1447798"/>
        </p:xfrm>
        <a:graphic>
          <a:graphicData uri="http://schemas.openxmlformats.org/drawingml/2006/table">
            <a:tbl>
              <a:tblPr/>
              <a:tblGrid>
                <a:gridCol w="4267300"/>
                <a:gridCol w="1224032"/>
                <a:gridCol w="1160139"/>
                <a:gridCol w="1197128"/>
              </a:tblGrid>
              <a:tr h="604050">
                <a:tc>
                  <a:txBody>
                    <a:bodyPr/>
                    <a:lstStyle/>
                    <a:p>
                      <a:pPr algn="ctr" fontAlgn="b"/>
                      <a:r>
                        <a:rPr lang="en-US" sz="1200" b="1" i="0" u="none" strike="noStrike" dirty="0">
                          <a:latin typeface="Arial"/>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latin typeface="Arial"/>
                        </a:rPr>
                        <a:t>Target per 2 Week Period</a:t>
                      </a:r>
                    </a:p>
                  </a:txBody>
                  <a:tcPr marL="0" marR="0" marT="0" marB="0" anchor="b">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latin typeface="Arial"/>
                        </a:rPr>
                        <a:t>Actual Performance (Oct. 1 - 15)</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latin typeface="Arial"/>
                        </a:rPr>
                        <a:t>Actual Performance (Oct. 18 - 29)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10937">
                <a:tc>
                  <a:txBody>
                    <a:bodyPr/>
                    <a:lstStyle/>
                    <a:p>
                      <a:pPr algn="l" fontAlgn="b"/>
                      <a:r>
                        <a:rPr lang="en-US" sz="1200" b="1" i="0" u="none" strike="noStrike" dirty="0">
                          <a:latin typeface="Arial"/>
                        </a:rPr>
                        <a:t>Customer Service</a:t>
                      </a:r>
                    </a:p>
                  </a:txBody>
                  <a:tcPr marL="0" marR="0" marT="0" marB="0" anchor="b">
                    <a:lnL>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r" fontAlgn="b"/>
                      <a:r>
                        <a:rPr lang="en-US" sz="1200" b="0" i="0" u="none" strike="noStrike" dirty="0">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fontAlgn="b"/>
                      <a:r>
                        <a:rPr lang="en-US" sz="1200" b="0" i="0" u="none" strike="noStrike">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l" fontAlgn="b"/>
                      <a:r>
                        <a:rPr lang="en-US" sz="1200" b="0" i="0" u="none" strike="noStrike">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r>
              <a:tr h="210937">
                <a:tc>
                  <a:txBody>
                    <a:bodyPr/>
                    <a:lstStyle/>
                    <a:p>
                      <a:pPr algn="l" fontAlgn="b"/>
                      <a:r>
                        <a:rPr lang="en-US" sz="1200" b="0" i="0" u="none" strike="noStrike">
                          <a:latin typeface="Arial"/>
                        </a:rPr>
                        <a:t>Calls Recieved for Blighted Property</a:t>
                      </a:r>
                    </a:p>
                  </a:txBody>
                  <a:tcPr marL="0" marR="0" marT="0" marB="0" anchor="b">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dirty="0">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dirty="0">
                          <a:latin typeface="Arial"/>
                        </a:rPr>
                        <a:t>444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a:latin typeface="Arial"/>
                        </a:rPr>
                        <a:t>270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10937">
                <a:tc>
                  <a:txBody>
                    <a:bodyPr/>
                    <a:lstStyle/>
                    <a:p>
                      <a:pPr algn="l" fontAlgn="b"/>
                      <a:r>
                        <a:rPr lang="en-US" sz="1200" b="0" i="0" u="none" strike="noStrike">
                          <a:latin typeface="Arial"/>
                        </a:rPr>
                        <a:t>Calls for New Properties Requiring Inspections</a:t>
                      </a:r>
                    </a:p>
                  </a:txBody>
                  <a:tcPr marL="0" marR="0" marT="0" marB="0" anchor="b">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a:latin typeface="Arial"/>
                        </a:rPr>
                        <a:t> </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dirty="0">
                          <a:latin typeface="Arial"/>
                        </a:rPr>
                        <a:t>123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b"/>
                      <a:r>
                        <a:rPr lang="en-US" sz="1200" b="0" i="0" u="none" strike="noStrike" dirty="0">
                          <a:latin typeface="Arial"/>
                        </a:rPr>
                        <a:t>102</a:t>
                      </a:r>
                    </a:p>
                  </a:txBody>
                  <a:tcPr marL="0" marR="0" marT="0" marB="0" anchor="b">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10937">
                <a:tc>
                  <a:txBody>
                    <a:bodyPr/>
                    <a:lstStyle/>
                    <a:p>
                      <a:pPr algn="l" fontAlgn="b"/>
                      <a:r>
                        <a:rPr lang="en-US" sz="1200" b="0" i="0" u="none" strike="noStrike">
                          <a:latin typeface="Arial"/>
                        </a:rPr>
                        <a:t>Case Opened and Assigned to Inspector Within 24 Hours</a:t>
                      </a:r>
                    </a:p>
                  </a:txBody>
                  <a:tcPr marL="0" marR="0" marT="0" marB="0" anchor="b">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a:latin typeface="Arial"/>
                        </a:rPr>
                        <a:t>100%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a:latin typeface="Arial"/>
                        </a:rPr>
                        <a:t>100%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dirty="0">
                          <a:latin typeface="Arial"/>
                        </a:rPr>
                        <a:t>100%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hart 3"/>
          <p:cNvGraphicFramePr/>
          <p:nvPr/>
        </p:nvGraphicFramePr>
        <p:xfrm>
          <a:off x="457200" y="457200"/>
          <a:ext cx="80010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534400" y="6019800"/>
            <a:ext cx="152400" cy="106363"/>
          </a:xfrm>
        </p:spPr>
        <p:txBody>
          <a:bodyPr>
            <a:normAutofit fontScale="25000" lnSpcReduction="20000"/>
          </a:bodyPr>
          <a:lstStyle/>
          <a:p>
            <a:endParaRPr lang="en-US" dirty="0"/>
          </a:p>
        </p:txBody>
      </p:sp>
      <p:graphicFrame>
        <p:nvGraphicFramePr>
          <p:cNvPr id="4" name="Chart 3"/>
          <p:cNvGraphicFramePr/>
          <p:nvPr/>
        </p:nvGraphicFramePr>
        <p:xfrm>
          <a:off x="457200" y="381000"/>
          <a:ext cx="8077200" cy="5791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457200" y="381000"/>
          <a:ext cx="8229600" cy="5943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04800" y="228600"/>
          <a:ext cx="8458200" cy="617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81000" y="381000"/>
          <a:ext cx="8305800" cy="6096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456</Words>
  <Application>Microsoft Office PowerPoint</Application>
  <PresentationFormat>On-screen Show (4:3)</PresentationFormat>
  <Paragraphs>199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BlightStat</vt:lpstr>
      <vt:lpstr>Agenda</vt:lpstr>
      <vt:lpstr>Introductions and Welcome</vt:lpstr>
      <vt:lpstr>Customer Service - Code Enforcement</vt:lpstr>
      <vt:lpstr>Slide 5</vt:lpstr>
      <vt:lpstr>Slide 6</vt:lpstr>
      <vt:lpstr>Slide 7</vt:lpstr>
      <vt:lpstr>Slide 8</vt:lpstr>
      <vt:lpstr>Slide 9</vt:lpstr>
      <vt:lpstr>Slide 10</vt:lpstr>
      <vt:lpstr>Slide 11</vt:lpstr>
      <vt:lpstr>Abatement – Code Enforcement and Environmental Health</vt:lpstr>
      <vt:lpstr>Sheriff Sale Review</vt:lpstr>
      <vt:lpstr>Slide 14</vt:lpstr>
      <vt:lpstr>LLT Property Disposition - NORA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BlightStat</dc:title>
  <dc:creator>ojwise</dc:creator>
  <cp:lastModifiedBy>ojwise</cp:lastModifiedBy>
  <cp:revision>21</cp:revision>
  <dcterms:created xsi:type="dcterms:W3CDTF">2010-11-03T19:00:46Z</dcterms:created>
  <dcterms:modified xsi:type="dcterms:W3CDTF">2010-11-03T23:21:02Z</dcterms:modified>
</cp:coreProperties>
</file>